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395" r:id="rId2"/>
    <p:sldId id="389" r:id="rId3"/>
    <p:sldId id="391" r:id="rId4"/>
    <p:sldId id="410" r:id="rId5"/>
    <p:sldId id="411" r:id="rId6"/>
    <p:sldId id="414" r:id="rId7"/>
    <p:sldId id="415" r:id="rId8"/>
    <p:sldId id="421" r:id="rId9"/>
    <p:sldId id="420" r:id="rId10"/>
    <p:sldId id="425" r:id="rId11"/>
    <p:sldId id="422" r:id="rId12"/>
    <p:sldId id="423" r:id="rId13"/>
    <p:sldId id="424" r:id="rId14"/>
    <p:sldId id="409" r:id="rId15"/>
    <p:sldId id="403" r:id="rId16"/>
    <p:sldId id="426" r:id="rId17"/>
    <p:sldId id="428" r:id="rId18"/>
    <p:sldId id="429" r:id="rId19"/>
    <p:sldId id="427" r:id="rId20"/>
    <p:sldId id="430" r:id="rId21"/>
    <p:sldId id="431" r:id="rId22"/>
    <p:sldId id="404" r:id="rId23"/>
    <p:sldId id="406" r:id="rId24"/>
    <p:sldId id="432" r:id="rId25"/>
    <p:sldId id="447" r:id="rId26"/>
    <p:sldId id="441" r:id="rId27"/>
    <p:sldId id="442" r:id="rId28"/>
    <p:sldId id="444" r:id="rId29"/>
    <p:sldId id="440" r:id="rId30"/>
    <p:sldId id="443" r:id="rId31"/>
    <p:sldId id="445" r:id="rId32"/>
    <p:sldId id="446" r:id="rId33"/>
    <p:sldId id="407" r:id="rId34"/>
    <p:sldId id="408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8A3"/>
    <a:srgbClr val="EF8B47"/>
    <a:srgbClr val="41A4A1"/>
    <a:srgbClr val="003859"/>
    <a:srgbClr val="FF5A00"/>
    <a:srgbClr val="328B90"/>
    <a:srgbClr val="186073"/>
    <a:srgbClr val="2D838B"/>
    <a:srgbClr val="AF6C3A"/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35" autoAdjust="0"/>
    <p:restoredTop sz="94093" autoAdjust="0"/>
  </p:normalViewPr>
  <p:slideViewPr>
    <p:cSldViewPr snapToGrid="0">
      <p:cViewPr varScale="1">
        <p:scale>
          <a:sx n="105" d="100"/>
          <a:sy n="105" d="100"/>
        </p:scale>
        <p:origin x="52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DE2982-558D-4192-8B16-151E5E624B89}" type="doc">
      <dgm:prSet loTypeId="urn:microsoft.com/office/officeart/2005/8/layout/vProcess5" loCatId="process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pPr latinLnBrk="1"/>
          <a:endParaRPr lang="ko-KR" altLang="en-US"/>
        </a:p>
      </dgm:t>
    </dgm:pt>
    <dgm:pt modelId="{3445B5D9-2DC8-4527-A0D7-8F64267AAD00}">
      <dgm:prSet phldrT="[텍스트]" custT="1"/>
      <dgm:spPr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pPr algn="ctr" latinLnBrk="1"/>
          <a:r>
            <a:rPr lang="ko-KR" altLang="en-US" sz="2400" b="1" dirty="0" err="1" smtClean="0">
              <a:ln/>
              <a:latin typeface="+mj-ea"/>
            </a:rPr>
            <a:t>솔라</a:t>
          </a:r>
          <a:r>
            <a:rPr lang="ko-KR" altLang="en-US" sz="2400" b="1" dirty="0" smtClean="0">
              <a:ln/>
              <a:latin typeface="+mj-ea"/>
            </a:rPr>
            <a:t> 로드를 자전거 도로에 적용시킨다면 좁은 부지안에서도 효율적인 </a:t>
          </a:r>
          <a:r>
            <a:rPr lang="en-US" altLang="ko-KR" sz="2400" b="1" dirty="0" smtClean="0">
              <a:ln/>
              <a:latin typeface="+mj-ea"/>
            </a:rPr>
            <a:t/>
          </a:r>
          <a:br>
            <a:rPr lang="en-US" altLang="ko-KR" sz="2400" b="1" dirty="0" smtClean="0">
              <a:ln/>
              <a:latin typeface="+mj-ea"/>
            </a:rPr>
          </a:br>
          <a:r>
            <a:rPr lang="ko-KR" altLang="en-US" sz="2400" b="1" dirty="0" smtClean="0">
              <a:ln/>
              <a:latin typeface="+mj-ea"/>
            </a:rPr>
            <a:t>전력 생산을 할 수 있지 않을까</a:t>
          </a:r>
          <a:r>
            <a:rPr lang="en-US" altLang="ko-KR" sz="2400" b="1" dirty="0" smtClean="0">
              <a:ln/>
              <a:latin typeface="+mj-ea"/>
            </a:rPr>
            <a:t>?</a:t>
          </a:r>
          <a:endParaRPr lang="ko-KR" altLang="en-US" sz="2400" dirty="0">
            <a:ln/>
          </a:endParaRPr>
        </a:p>
      </dgm:t>
    </dgm:pt>
    <dgm:pt modelId="{B5112B74-49C3-4F5C-BA01-BD708252B422}" type="parTrans" cxnId="{1457CCBA-78E4-481C-85D4-C0C71782BCE9}">
      <dgm:prSet/>
      <dgm:spPr/>
      <dgm:t>
        <a:bodyPr/>
        <a:lstStyle/>
        <a:p>
          <a:pPr latinLnBrk="1"/>
          <a:endParaRPr lang="ko-KR" altLang="en-US">
            <a:ln>
              <a:noFill/>
            </a:ln>
          </a:endParaRPr>
        </a:p>
      </dgm:t>
    </dgm:pt>
    <dgm:pt modelId="{9159C39E-5DCE-4CDE-8F03-4AF4698E63EF}" type="sibTrans" cxnId="{1457CCBA-78E4-481C-85D4-C0C71782BCE9}">
      <dgm:prSet/>
      <dgm:spPr/>
      <dgm:t>
        <a:bodyPr/>
        <a:lstStyle/>
        <a:p>
          <a:pPr latinLnBrk="1"/>
          <a:endParaRPr lang="ko-KR" altLang="en-US">
            <a:ln>
              <a:noFill/>
            </a:ln>
          </a:endParaRPr>
        </a:p>
      </dgm:t>
    </dgm:pt>
    <dgm:pt modelId="{4AEA5DE7-36EB-4B43-84BE-C2E78B78D29F}">
      <dgm:prSet phldrT="[텍스트]" custT="1"/>
      <dgm:spPr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pPr algn="ctr" latinLnBrk="1"/>
          <a:r>
            <a:rPr lang="ko-KR" altLang="en-US" sz="2400" b="1" dirty="0" smtClean="0">
              <a:ln/>
            </a:rPr>
            <a:t>자전거 도로데이터와 날씨 데이터들을 수집</a:t>
          </a:r>
          <a:r>
            <a:rPr lang="en-US" altLang="ko-KR" sz="2400" b="1" dirty="0" smtClean="0">
              <a:ln/>
            </a:rPr>
            <a:t>, </a:t>
          </a:r>
          <a:r>
            <a:rPr lang="ko-KR" altLang="en-US" sz="2400" b="1" dirty="0" smtClean="0">
              <a:ln/>
            </a:rPr>
            <a:t>분석하여 </a:t>
          </a:r>
          <a:r>
            <a:rPr lang="en-US" altLang="ko-KR" sz="2400" b="1" dirty="0" smtClean="0">
              <a:ln/>
            </a:rPr>
            <a:t/>
          </a:r>
          <a:br>
            <a:rPr lang="en-US" altLang="ko-KR" sz="2400" b="1" dirty="0" smtClean="0">
              <a:ln/>
            </a:rPr>
          </a:br>
          <a:r>
            <a:rPr lang="ko-KR" altLang="en-US" sz="2400" b="1" dirty="0" err="1" smtClean="0">
              <a:ln/>
            </a:rPr>
            <a:t>솔라</a:t>
          </a:r>
          <a:r>
            <a:rPr lang="ko-KR" altLang="en-US" sz="2400" b="1" dirty="0" smtClean="0">
              <a:ln/>
            </a:rPr>
            <a:t> 로드의 최적 입지를 선정</a:t>
          </a:r>
          <a:endParaRPr lang="ko-KR" altLang="en-US" sz="2400" b="1" dirty="0">
            <a:ln/>
          </a:endParaRPr>
        </a:p>
      </dgm:t>
    </dgm:pt>
    <dgm:pt modelId="{4C4AA3A1-9786-454A-904B-DD778BFC54C3}" type="parTrans" cxnId="{3D42628A-CA5A-4AEF-9283-F6A548EC2051}">
      <dgm:prSet/>
      <dgm:spPr/>
      <dgm:t>
        <a:bodyPr/>
        <a:lstStyle/>
        <a:p>
          <a:pPr latinLnBrk="1"/>
          <a:endParaRPr lang="ko-KR" altLang="en-US">
            <a:ln>
              <a:noFill/>
            </a:ln>
          </a:endParaRPr>
        </a:p>
      </dgm:t>
    </dgm:pt>
    <dgm:pt modelId="{ADD2A654-1FE4-4B40-8844-E3B9A2BDD8F3}" type="sibTrans" cxnId="{3D42628A-CA5A-4AEF-9283-F6A548EC2051}">
      <dgm:prSet/>
      <dgm:spPr/>
      <dgm:t>
        <a:bodyPr/>
        <a:lstStyle/>
        <a:p>
          <a:pPr latinLnBrk="1"/>
          <a:endParaRPr lang="ko-KR" altLang="en-US">
            <a:ln>
              <a:noFill/>
            </a:ln>
          </a:endParaRPr>
        </a:p>
      </dgm:t>
    </dgm:pt>
    <dgm:pt modelId="{2F32B42E-6473-4B8B-A220-366AD718D638}" type="pres">
      <dgm:prSet presAssocID="{26DE2982-558D-4192-8B16-151E5E624B89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96AC0CD-368D-48A8-AD25-50E9F73B3288}" type="pres">
      <dgm:prSet presAssocID="{26DE2982-558D-4192-8B16-151E5E624B89}" presName="dummyMaxCanvas" presStyleCnt="0">
        <dgm:presLayoutVars/>
      </dgm:prSet>
      <dgm:spPr/>
    </dgm:pt>
    <dgm:pt modelId="{04A3FF81-1314-4BBD-81E6-48DD60DCE009}" type="pres">
      <dgm:prSet presAssocID="{26DE2982-558D-4192-8B16-151E5E624B89}" presName="TwoNodes_1" presStyleLbl="node1" presStyleIdx="0" presStyleCnt="2" custLinFactNeighborX="-907" custLinFactNeighborY="-2107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C7D46E-BFF9-4473-AF40-2D01DAABE7B7}" type="pres">
      <dgm:prSet presAssocID="{26DE2982-558D-4192-8B16-151E5E624B89}" presName="TwoNodes_2" presStyleLbl="node1" presStyleIdx="1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9B28512-0B90-42BD-B220-75F58D3ED452}" type="pres">
      <dgm:prSet presAssocID="{26DE2982-558D-4192-8B16-151E5E624B89}" presName="TwoConn_1-2" presStyleLbl="fgAccFollowNode1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5FBD837-F50A-4753-AAF2-EE05485040D6}" type="pres">
      <dgm:prSet presAssocID="{26DE2982-558D-4192-8B16-151E5E624B89}" presName="TwoNodes_1_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4116E74-5B6C-41B0-98EB-0EF6EA4C174E}" type="pres">
      <dgm:prSet presAssocID="{26DE2982-558D-4192-8B16-151E5E624B89}" presName="TwoNodes_2_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1457CCBA-78E4-481C-85D4-C0C71782BCE9}" srcId="{26DE2982-558D-4192-8B16-151E5E624B89}" destId="{3445B5D9-2DC8-4527-A0D7-8F64267AAD00}" srcOrd="0" destOrd="0" parTransId="{B5112B74-49C3-4F5C-BA01-BD708252B422}" sibTransId="{9159C39E-5DCE-4CDE-8F03-4AF4698E63EF}"/>
    <dgm:cxn modelId="{844C50F1-A9A1-4C39-8BCD-EAB87CE09D6B}" type="presOf" srcId="{4AEA5DE7-36EB-4B43-84BE-C2E78B78D29F}" destId="{44116E74-5B6C-41B0-98EB-0EF6EA4C174E}" srcOrd="1" destOrd="0" presId="urn:microsoft.com/office/officeart/2005/8/layout/vProcess5"/>
    <dgm:cxn modelId="{0999D120-A8E3-45D4-8EF0-03B9542ECD98}" type="presOf" srcId="{3445B5D9-2DC8-4527-A0D7-8F64267AAD00}" destId="{04A3FF81-1314-4BBD-81E6-48DD60DCE009}" srcOrd="0" destOrd="0" presId="urn:microsoft.com/office/officeart/2005/8/layout/vProcess5"/>
    <dgm:cxn modelId="{5206F207-516A-4380-BE55-A7FAB0AFB7E1}" type="presOf" srcId="{9159C39E-5DCE-4CDE-8F03-4AF4698E63EF}" destId="{F9B28512-0B90-42BD-B220-75F58D3ED452}" srcOrd="0" destOrd="0" presId="urn:microsoft.com/office/officeart/2005/8/layout/vProcess5"/>
    <dgm:cxn modelId="{DA384B1C-0508-4A88-B6F3-7A309920C8DF}" type="presOf" srcId="{26DE2982-558D-4192-8B16-151E5E624B89}" destId="{2F32B42E-6473-4B8B-A220-366AD718D638}" srcOrd="0" destOrd="0" presId="urn:microsoft.com/office/officeart/2005/8/layout/vProcess5"/>
    <dgm:cxn modelId="{B198373D-7BC7-4488-A058-31495974313F}" type="presOf" srcId="{3445B5D9-2DC8-4527-A0D7-8F64267AAD00}" destId="{B5FBD837-F50A-4753-AAF2-EE05485040D6}" srcOrd="1" destOrd="0" presId="urn:microsoft.com/office/officeart/2005/8/layout/vProcess5"/>
    <dgm:cxn modelId="{3D42628A-CA5A-4AEF-9283-F6A548EC2051}" srcId="{26DE2982-558D-4192-8B16-151E5E624B89}" destId="{4AEA5DE7-36EB-4B43-84BE-C2E78B78D29F}" srcOrd="1" destOrd="0" parTransId="{4C4AA3A1-9786-454A-904B-DD778BFC54C3}" sibTransId="{ADD2A654-1FE4-4B40-8844-E3B9A2BDD8F3}"/>
    <dgm:cxn modelId="{83B41D45-1D84-4FCF-9AFD-8451161249FA}" type="presOf" srcId="{4AEA5DE7-36EB-4B43-84BE-C2E78B78D29F}" destId="{9BC7D46E-BFF9-4473-AF40-2D01DAABE7B7}" srcOrd="0" destOrd="0" presId="urn:microsoft.com/office/officeart/2005/8/layout/vProcess5"/>
    <dgm:cxn modelId="{4230334C-B164-445D-AC6B-4BEEB9686AB9}" type="presParOf" srcId="{2F32B42E-6473-4B8B-A220-366AD718D638}" destId="{196AC0CD-368D-48A8-AD25-50E9F73B3288}" srcOrd="0" destOrd="0" presId="urn:microsoft.com/office/officeart/2005/8/layout/vProcess5"/>
    <dgm:cxn modelId="{F63F1E03-51EC-4E4E-8837-8B3E0F9A38BC}" type="presParOf" srcId="{2F32B42E-6473-4B8B-A220-366AD718D638}" destId="{04A3FF81-1314-4BBD-81E6-48DD60DCE009}" srcOrd="1" destOrd="0" presId="urn:microsoft.com/office/officeart/2005/8/layout/vProcess5"/>
    <dgm:cxn modelId="{C8A6B98B-0FD9-4657-AB49-1F9B30BFEAAC}" type="presParOf" srcId="{2F32B42E-6473-4B8B-A220-366AD718D638}" destId="{9BC7D46E-BFF9-4473-AF40-2D01DAABE7B7}" srcOrd="2" destOrd="0" presId="urn:microsoft.com/office/officeart/2005/8/layout/vProcess5"/>
    <dgm:cxn modelId="{849FF66D-2B2A-4F8A-B1EC-9F8D4A5DB8FA}" type="presParOf" srcId="{2F32B42E-6473-4B8B-A220-366AD718D638}" destId="{F9B28512-0B90-42BD-B220-75F58D3ED452}" srcOrd="3" destOrd="0" presId="urn:microsoft.com/office/officeart/2005/8/layout/vProcess5"/>
    <dgm:cxn modelId="{4F15D307-AF1F-4B10-81FE-11497720BC42}" type="presParOf" srcId="{2F32B42E-6473-4B8B-A220-366AD718D638}" destId="{B5FBD837-F50A-4753-AAF2-EE05485040D6}" srcOrd="4" destOrd="0" presId="urn:microsoft.com/office/officeart/2005/8/layout/vProcess5"/>
    <dgm:cxn modelId="{34CCD18D-100D-401A-8550-542E85ABA19C}" type="presParOf" srcId="{2F32B42E-6473-4B8B-A220-366AD718D638}" destId="{44116E74-5B6C-41B0-98EB-0EF6EA4C174E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DCDD3A-1E43-4E8C-8636-373AEF4C0E4E}" type="doc">
      <dgm:prSet loTypeId="urn:microsoft.com/office/officeart/2008/layout/PictureStrips" loCatId="picture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B0AAB18-8363-4214-969E-D83B5880C612}">
      <dgm:prSet phldrT="[텍스트]"/>
      <dgm:spPr/>
      <dgm:t>
        <a:bodyPr/>
        <a:lstStyle/>
        <a:p>
          <a:pPr latinLnBrk="1"/>
          <a:r>
            <a:rPr lang="ko-KR" altLang="en-US" dirty="0" smtClean="0"/>
            <a:t>기상청 기상자료개방포털에서 제공하는</a:t>
          </a:r>
          <a:r>
            <a:rPr lang="en-US" altLang="ko-KR" dirty="0" smtClean="0"/>
            <a:t/>
          </a:r>
          <a:br>
            <a:rPr lang="en-US" altLang="ko-KR" dirty="0" smtClean="0"/>
          </a:br>
          <a:r>
            <a:rPr lang="en-US" altLang="ko-KR" dirty="0" smtClean="0"/>
            <a:t>‘</a:t>
          </a:r>
          <a:r>
            <a:rPr lang="ko-KR" altLang="en-US" dirty="0" smtClean="0"/>
            <a:t>서울</a:t>
          </a:r>
          <a:r>
            <a:rPr lang="en-US" altLang="ko-KR" dirty="0" smtClean="0"/>
            <a:t>’ </a:t>
          </a:r>
          <a:r>
            <a:rPr lang="ko-KR" altLang="en-US" dirty="0" smtClean="0"/>
            <a:t>지역 날씨 데이터</a:t>
          </a:r>
          <a:r>
            <a:rPr lang="en-US" altLang="ko-KR" dirty="0" smtClean="0"/>
            <a:t>(</a:t>
          </a:r>
          <a:r>
            <a:rPr lang="ko-KR" altLang="en-US" dirty="0" smtClean="0"/>
            <a:t>평균기온</a:t>
          </a:r>
          <a:r>
            <a:rPr lang="en-US" altLang="ko-KR" dirty="0" smtClean="0"/>
            <a:t>(</a:t>
          </a:r>
          <a:r>
            <a:rPr lang="en-US" b="0" i="0" dirty="0" smtClean="0"/>
            <a:t>°C</a:t>
          </a:r>
          <a:r>
            <a:rPr lang="en-US" altLang="ko-KR" dirty="0" smtClean="0"/>
            <a:t>),</a:t>
          </a:r>
          <a:r>
            <a:rPr lang="ko-KR" altLang="en-US" dirty="0" smtClean="0"/>
            <a:t>습도</a:t>
          </a:r>
          <a:r>
            <a:rPr lang="en-US" altLang="ko-KR" dirty="0" smtClean="0"/>
            <a:t>(%),</a:t>
          </a:r>
          <a:r>
            <a:rPr lang="ko-KR" altLang="en-US" dirty="0" smtClean="0"/>
            <a:t>강수량</a:t>
          </a:r>
          <a:r>
            <a:rPr lang="en-US" altLang="ko-KR" dirty="0" smtClean="0"/>
            <a:t>(mm))</a:t>
          </a:r>
          <a:r>
            <a:rPr lang="ko-KR" altLang="en-US" dirty="0" smtClean="0"/>
            <a:t> 데이터 수집</a:t>
          </a:r>
          <a:endParaRPr lang="en-US" altLang="ko-KR" dirty="0" smtClean="0"/>
        </a:p>
        <a:p>
          <a:pPr latinLnBrk="1"/>
          <a:r>
            <a:rPr lang="ko-KR" altLang="en-US" dirty="0" smtClean="0"/>
            <a:t> </a:t>
          </a:r>
          <a:r>
            <a:rPr lang="en-US" altLang="ko-KR" dirty="0" smtClean="0"/>
            <a:t>2010-1-1 ~ 2018-12-31</a:t>
          </a:r>
          <a:r>
            <a:rPr lang="ko-KR" altLang="en-US" dirty="0" smtClean="0"/>
            <a:t>까지 총 </a:t>
          </a:r>
          <a:r>
            <a:rPr lang="en-US" altLang="ko-KR" dirty="0" smtClean="0"/>
            <a:t>108</a:t>
          </a:r>
          <a:r>
            <a:rPr lang="ko-KR" altLang="en-US" dirty="0" smtClean="0"/>
            <a:t>개월 데이터</a:t>
          </a:r>
          <a:endParaRPr lang="ko-KR" altLang="en-US" dirty="0"/>
        </a:p>
      </dgm:t>
    </dgm:pt>
    <dgm:pt modelId="{58E21E56-752D-4914-8FC9-8148366EE259}" type="parTrans" cxnId="{053DB41B-E07C-4803-AEC3-7F2C9FFDABEE}">
      <dgm:prSet/>
      <dgm:spPr/>
      <dgm:t>
        <a:bodyPr/>
        <a:lstStyle/>
        <a:p>
          <a:pPr latinLnBrk="1"/>
          <a:endParaRPr lang="ko-KR" altLang="en-US"/>
        </a:p>
      </dgm:t>
    </dgm:pt>
    <dgm:pt modelId="{05C23906-7EEE-435E-97FD-078F3277C2BA}" type="sibTrans" cxnId="{053DB41B-E07C-4803-AEC3-7F2C9FFDABEE}">
      <dgm:prSet/>
      <dgm:spPr/>
      <dgm:t>
        <a:bodyPr/>
        <a:lstStyle/>
        <a:p>
          <a:pPr latinLnBrk="1"/>
          <a:endParaRPr lang="ko-KR" altLang="en-US"/>
        </a:p>
      </dgm:t>
    </dgm:pt>
    <dgm:pt modelId="{BB2F537A-BE95-4D14-B763-6F07F9E6D207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에어코리아</a:t>
          </a:r>
          <a:r>
            <a:rPr lang="en-US" altLang="ko-KR" dirty="0" smtClean="0"/>
            <a:t>(</a:t>
          </a:r>
          <a:r>
            <a:rPr lang="ko-KR" altLang="en-US" dirty="0" smtClean="0"/>
            <a:t>한국환경공단</a:t>
          </a:r>
          <a:r>
            <a:rPr lang="en-US" altLang="ko-KR" dirty="0" smtClean="0"/>
            <a:t>)</a:t>
          </a:r>
          <a:r>
            <a:rPr lang="ko-KR" altLang="en-US" dirty="0" smtClean="0"/>
            <a:t>에서 제공하는 </a:t>
          </a:r>
          <a:r>
            <a:rPr lang="en-US" altLang="ko-KR" dirty="0" smtClean="0"/>
            <a:t>‘</a:t>
          </a:r>
          <a:r>
            <a:rPr lang="ko-KR" altLang="en-US" dirty="0" smtClean="0"/>
            <a:t>서울</a:t>
          </a:r>
          <a:r>
            <a:rPr lang="en-US" altLang="ko-KR" dirty="0" smtClean="0"/>
            <a:t>’ </a:t>
          </a:r>
          <a:r>
            <a:rPr lang="ko-KR" altLang="en-US" dirty="0" smtClean="0"/>
            <a:t>지역 대기 질 인자 중 </a:t>
          </a:r>
          <a:r>
            <a:rPr lang="en-US" altLang="ko-KR" dirty="0" smtClean="0"/>
            <a:t>PM10 </a:t>
          </a:r>
          <a:r>
            <a:rPr lang="ko-KR" altLang="en-US" dirty="0" smtClean="0"/>
            <a:t>데이터를 데이터 수집</a:t>
          </a:r>
          <a:endParaRPr lang="en-US" altLang="ko-KR" dirty="0" smtClean="0"/>
        </a:p>
        <a:p>
          <a:pPr latinLnBrk="1"/>
          <a:r>
            <a:rPr lang="en-US" altLang="ko-KR" dirty="0" smtClean="0"/>
            <a:t>2010-1-1 ~ 2018-12-31</a:t>
          </a:r>
          <a:r>
            <a:rPr lang="ko-KR" altLang="en-US" dirty="0" smtClean="0"/>
            <a:t>까지 총 </a:t>
          </a:r>
          <a:r>
            <a:rPr lang="en-US" altLang="ko-KR" dirty="0" smtClean="0"/>
            <a:t>108</a:t>
          </a:r>
          <a:r>
            <a:rPr lang="ko-KR" altLang="en-US" dirty="0" smtClean="0"/>
            <a:t>개월 데이터</a:t>
          </a:r>
          <a:endParaRPr lang="ko-KR" altLang="en-US" dirty="0"/>
        </a:p>
      </dgm:t>
    </dgm:pt>
    <dgm:pt modelId="{7582E241-0C4F-4A9B-B4AD-BA7A3EA09EF3}" type="parTrans" cxnId="{37CFCD1D-D06D-4950-AC11-CB952DA3F6D2}">
      <dgm:prSet/>
      <dgm:spPr/>
      <dgm:t>
        <a:bodyPr/>
        <a:lstStyle/>
        <a:p>
          <a:pPr latinLnBrk="1"/>
          <a:endParaRPr lang="ko-KR" altLang="en-US"/>
        </a:p>
      </dgm:t>
    </dgm:pt>
    <dgm:pt modelId="{46030C0C-CD94-4C24-A2D2-85BD73115F70}" type="sibTrans" cxnId="{37CFCD1D-D06D-4950-AC11-CB952DA3F6D2}">
      <dgm:prSet/>
      <dgm:spPr/>
      <dgm:t>
        <a:bodyPr/>
        <a:lstStyle/>
        <a:p>
          <a:pPr latinLnBrk="1"/>
          <a:endParaRPr lang="ko-KR" altLang="en-US"/>
        </a:p>
      </dgm:t>
    </dgm:pt>
    <dgm:pt modelId="{C863D5D1-6F9D-4F37-898C-A11EA3441D56}">
      <dgm:prSet phldrT="[텍스트]"/>
      <dgm:spPr/>
      <dgm:t>
        <a:bodyPr/>
        <a:lstStyle/>
        <a:p>
          <a:pPr latinLnBrk="1"/>
          <a:r>
            <a:rPr lang="en-US" altLang="en-US" dirty="0" smtClean="0"/>
            <a:t>Nasa irradiation map</a:t>
          </a:r>
          <a:r>
            <a:rPr lang="ko-KR" altLang="en-US" dirty="0" smtClean="0"/>
            <a:t>에서 제공하는 </a:t>
          </a:r>
          <a:r>
            <a:rPr lang="en-US" altLang="ko-KR" dirty="0" smtClean="0"/>
            <a:t>‘</a:t>
          </a:r>
          <a:r>
            <a:rPr lang="ko-KR" altLang="en-US" dirty="0" smtClean="0"/>
            <a:t>서울</a:t>
          </a:r>
          <a:r>
            <a:rPr lang="en-US" altLang="ko-KR" dirty="0" smtClean="0"/>
            <a:t>’ </a:t>
          </a:r>
          <a:r>
            <a:rPr lang="ko-KR" altLang="en-US" dirty="0" smtClean="0"/>
            <a:t>지역 일사량 데이터 수집</a:t>
          </a:r>
          <a:endParaRPr lang="en-US" altLang="ko-KR" dirty="0" smtClean="0"/>
        </a:p>
        <a:p>
          <a:pPr latinLnBrk="1"/>
          <a:r>
            <a:rPr lang="en-US" altLang="ko-KR" dirty="0" smtClean="0"/>
            <a:t>2010-1-1 ~ 2018-12-31</a:t>
          </a:r>
          <a:r>
            <a:rPr lang="ko-KR" altLang="en-US" dirty="0" smtClean="0"/>
            <a:t>까지 총 </a:t>
          </a:r>
          <a:r>
            <a:rPr lang="en-US" altLang="ko-KR" dirty="0" smtClean="0"/>
            <a:t>108</a:t>
          </a:r>
          <a:r>
            <a:rPr lang="ko-KR" altLang="en-US" dirty="0" smtClean="0"/>
            <a:t>개월 데이터</a:t>
          </a:r>
          <a:endParaRPr lang="ko-KR" altLang="en-US" dirty="0"/>
        </a:p>
      </dgm:t>
    </dgm:pt>
    <dgm:pt modelId="{CD3992E6-CB1E-49D9-B039-E3D35F1890ED}" type="parTrans" cxnId="{C1FF9EE9-FE13-4246-B57F-855D870247A7}">
      <dgm:prSet/>
      <dgm:spPr/>
      <dgm:t>
        <a:bodyPr/>
        <a:lstStyle/>
        <a:p>
          <a:pPr latinLnBrk="1"/>
          <a:endParaRPr lang="ko-KR" altLang="en-US"/>
        </a:p>
      </dgm:t>
    </dgm:pt>
    <dgm:pt modelId="{CF202A17-CBF7-44F7-ACB3-EF981A81BCCE}" type="sibTrans" cxnId="{C1FF9EE9-FE13-4246-B57F-855D870247A7}">
      <dgm:prSet/>
      <dgm:spPr/>
      <dgm:t>
        <a:bodyPr/>
        <a:lstStyle/>
        <a:p>
          <a:pPr latinLnBrk="1"/>
          <a:endParaRPr lang="ko-KR" altLang="en-US"/>
        </a:p>
      </dgm:t>
    </dgm:pt>
    <dgm:pt modelId="{3B313A5E-A60A-4FCB-A269-130680B0C886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우리마을가게</a:t>
          </a:r>
          <a:r>
            <a:rPr lang="ko-KR" altLang="en-US" dirty="0" smtClean="0"/>
            <a:t> 상권분석서비스에서 제공하는 </a:t>
          </a:r>
          <a:r>
            <a:rPr lang="en-US" altLang="ko-KR" dirty="0" smtClean="0"/>
            <a:t>‘</a:t>
          </a:r>
          <a:r>
            <a:rPr lang="ko-KR" altLang="en-US" dirty="0" smtClean="0"/>
            <a:t>서울</a:t>
          </a:r>
          <a:r>
            <a:rPr lang="en-US" altLang="ko-KR" dirty="0" smtClean="0"/>
            <a:t>’</a:t>
          </a:r>
          <a:r>
            <a:rPr lang="ko-KR" altLang="en-US" dirty="0" smtClean="0"/>
            <a:t>지역 유동인구</a:t>
          </a:r>
          <a:r>
            <a:rPr lang="en-US" altLang="ko-KR" dirty="0" smtClean="0"/>
            <a:t>, </a:t>
          </a:r>
          <a:r>
            <a:rPr lang="ko-KR" altLang="en-US" dirty="0" err="1" smtClean="0"/>
            <a:t>직장인구와</a:t>
          </a:r>
          <a:r>
            <a:rPr lang="ko-KR" altLang="en-US" dirty="0" smtClean="0"/>
            <a:t> </a:t>
          </a:r>
          <a:r>
            <a:rPr lang="ko-KR" altLang="en-US" dirty="0" err="1" smtClean="0"/>
            <a:t>주거인구</a:t>
          </a:r>
          <a:r>
            <a:rPr lang="ko-KR" altLang="en-US" dirty="0" smtClean="0"/>
            <a:t> 데이터 수집</a:t>
          </a:r>
          <a:endParaRPr lang="en-US" altLang="ko-KR" dirty="0" smtClean="0"/>
        </a:p>
        <a:p>
          <a:pPr latinLnBrk="1"/>
          <a:r>
            <a:rPr lang="ko-KR" altLang="en-US" dirty="0" smtClean="0"/>
            <a:t>가장 최근 데이터인 </a:t>
          </a:r>
          <a:r>
            <a:rPr lang="en-US" altLang="ko-KR" dirty="0" smtClean="0"/>
            <a:t>2018</a:t>
          </a:r>
          <a:r>
            <a:rPr lang="ko-KR" altLang="en-US" dirty="0" smtClean="0"/>
            <a:t>년 데이터</a:t>
          </a:r>
          <a:endParaRPr lang="en-US" altLang="ko-KR" dirty="0" smtClean="0"/>
        </a:p>
      </dgm:t>
    </dgm:pt>
    <dgm:pt modelId="{65DF0346-6AEA-4E49-AEC1-D1CE3562612A}" type="parTrans" cxnId="{9036C964-64CF-41CE-A906-1ED1C08E2C4B}">
      <dgm:prSet/>
      <dgm:spPr/>
      <dgm:t>
        <a:bodyPr/>
        <a:lstStyle/>
        <a:p>
          <a:pPr latinLnBrk="1"/>
          <a:endParaRPr lang="ko-KR" altLang="en-US"/>
        </a:p>
      </dgm:t>
    </dgm:pt>
    <dgm:pt modelId="{23623F70-A43E-4B45-AC52-C00041E29E64}" type="sibTrans" cxnId="{9036C964-64CF-41CE-A906-1ED1C08E2C4B}">
      <dgm:prSet/>
      <dgm:spPr/>
      <dgm:t>
        <a:bodyPr/>
        <a:lstStyle/>
        <a:p>
          <a:pPr latinLnBrk="1"/>
          <a:endParaRPr lang="ko-KR" altLang="en-US"/>
        </a:p>
      </dgm:t>
    </dgm:pt>
    <dgm:pt modelId="{C29E4A41-EB45-481D-A0CA-847DC8E647A6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맑은 고딕 (본문)"/>
            </a:rPr>
            <a:t>공공데이터포털에서 제공하는 서울시 자전거 데이터</a:t>
          </a:r>
          <a:r>
            <a:rPr lang="en-US" altLang="ko-KR" dirty="0" smtClean="0">
              <a:latin typeface="맑은 고딕 (본문)"/>
            </a:rPr>
            <a:t>(</a:t>
          </a:r>
          <a:r>
            <a:rPr lang="ko-KR" altLang="en-US" dirty="0" smtClean="0">
              <a:latin typeface="맑은 고딕 (본문)"/>
            </a:rPr>
            <a:t>자전거 좌표</a:t>
          </a:r>
          <a:r>
            <a:rPr lang="en-US" altLang="ko-KR" dirty="0" smtClean="0">
              <a:latin typeface="맑은 고딕 (본문)"/>
            </a:rPr>
            <a:t>, </a:t>
          </a:r>
          <a:r>
            <a:rPr lang="ko-KR" altLang="en-US" dirty="0" smtClean="0">
              <a:latin typeface="맑은 고딕 (본문)"/>
            </a:rPr>
            <a:t>자전거 폭</a:t>
          </a:r>
          <a:r>
            <a:rPr lang="en-US" altLang="ko-KR" dirty="0" smtClean="0">
              <a:latin typeface="맑은 고딕 (본문)"/>
            </a:rPr>
            <a:t>∙</a:t>
          </a:r>
          <a:r>
            <a:rPr lang="ko-KR" altLang="en-US" dirty="0" smtClean="0">
              <a:latin typeface="맑은 고딕 (본문)"/>
            </a:rPr>
            <a:t>길이 데이터 </a:t>
          </a:r>
          <a:r>
            <a:rPr lang="en-US" altLang="ko-KR" dirty="0" smtClean="0">
              <a:latin typeface="맑은 고딕 (본문)"/>
            </a:rPr>
            <a:t>) </a:t>
          </a:r>
          <a:r>
            <a:rPr lang="ko-KR" altLang="en-US" dirty="0" smtClean="0">
              <a:latin typeface="맑은 고딕 (본문)"/>
            </a:rPr>
            <a:t>와</a:t>
          </a:r>
          <a:r>
            <a:rPr lang="en-US" altLang="ko-KR" dirty="0" smtClean="0">
              <a:latin typeface="맑은 고딕 (본문)"/>
            </a:rPr>
            <a:t/>
          </a:r>
          <a:br>
            <a:rPr lang="en-US" altLang="ko-KR" dirty="0" smtClean="0">
              <a:latin typeface="맑은 고딕 (본문)"/>
            </a:rPr>
          </a:br>
          <a:r>
            <a:rPr lang="ko-KR" altLang="en-US" dirty="0" smtClean="0">
              <a:latin typeface="맑은 고딕 (본문)"/>
            </a:rPr>
            <a:t>사회 요인 변수 데이터</a:t>
          </a:r>
          <a:r>
            <a:rPr lang="en-US" altLang="ko-KR" dirty="0" smtClean="0">
              <a:latin typeface="맑은 고딕 (본문)"/>
            </a:rPr>
            <a:t>(</a:t>
          </a:r>
          <a:r>
            <a:rPr lang="ko-KR" altLang="en-US" dirty="0" smtClean="0">
              <a:latin typeface="맑은 고딕 (본문)"/>
            </a:rPr>
            <a:t>보안등 개수</a:t>
          </a:r>
          <a:r>
            <a:rPr lang="en-US" altLang="ko-KR" dirty="0" smtClean="0">
              <a:latin typeface="맑은 고딕 (본문)"/>
            </a:rPr>
            <a:t>, </a:t>
          </a:r>
          <a:r>
            <a:rPr lang="ko-KR" altLang="en-US" dirty="0" err="1" smtClean="0">
              <a:latin typeface="맑은 고딕 (본문)"/>
            </a:rPr>
            <a:t>공원면적</a:t>
          </a:r>
          <a:r>
            <a:rPr lang="en-US" altLang="ko-KR" dirty="0" smtClean="0">
              <a:latin typeface="맑은 고딕 (본문)"/>
            </a:rPr>
            <a:t>)</a:t>
          </a:r>
          <a:r>
            <a:rPr lang="ko-KR" altLang="en-US" dirty="0" smtClean="0">
              <a:latin typeface="맑은 고딕 (본문)"/>
            </a:rPr>
            <a:t> 수집</a:t>
          </a:r>
          <a:endParaRPr lang="en-US" altLang="ko-KR" dirty="0" smtClean="0">
            <a:latin typeface="맑은 고딕 (본문)"/>
          </a:endParaRPr>
        </a:p>
        <a:p>
          <a:pPr latinLnBrk="1"/>
          <a:r>
            <a:rPr lang="ko-KR" altLang="en-US" dirty="0" smtClean="0">
              <a:latin typeface="맑은 고딕 (본문)"/>
            </a:rPr>
            <a:t>가장 최근 데이터인 </a:t>
          </a:r>
          <a:r>
            <a:rPr lang="en-US" altLang="ko-KR" dirty="0" smtClean="0">
              <a:latin typeface="맑은 고딕 (본문)"/>
            </a:rPr>
            <a:t>2018</a:t>
          </a:r>
          <a:r>
            <a:rPr lang="ko-KR" altLang="en-US" dirty="0" smtClean="0">
              <a:latin typeface="맑은 고딕 (본문)"/>
            </a:rPr>
            <a:t>년 데이터</a:t>
          </a:r>
          <a:endParaRPr lang="ko-KR" altLang="en-US" dirty="0">
            <a:latin typeface="맑은 고딕 (본문)"/>
          </a:endParaRPr>
        </a:p>
      </dgm:t>
    </dgm:pt>
    <dgm:pt modelId="{5F1FEE6D-BC76-427A-9551-2767CC8F065D}" type="parTrans" cxnId="{52B7D26A-6D8B-416D-B7B3-DA1DC7564036}">
      <dgm:prSet/>
      <dgm:spPr/>
      <dgm:t>
        <a:bodyPr/>
        <a:lstStyle/>
        <a:p>
          <a:pPr latinLnBrk="1"/>
          <a:endParaRPr lang="ko-KR" altLang="en-US"/>
        </a:p>
      </dgm:t>
    </dgm:pt>
    <dgm:pt modelId="{58EB876F-B803-45D7-A021-F16AFA69FB12}" type="sibTrans" cxnId="{52B7D26A-6D8B-416D-B7B3-DA1DC7564036}">
      <dgm:prSet/>
      <dgm:spPr/>
      <dgm:t>
        <a:bodyPr/>
        <a:lstStyle/>
        <a:p>
          <a:pPr latinLnBrk="1"/>
          <a:endParaRPr lang="ko-KR" altLang="en-US"/>
        </a:p>
      </dgm:t>
    </dgm:pt>
    <dgm:pt modelId="{D7D7F878-6137-4A46-8129-4E536C6A8EA1}" type="pres">
      <dgm:prSet presAssocID="{A6DCDD3A-1E43-4E8C-8636-373AEF4C0E4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9D919CB-49D9-49C7-AC02-5339858648EF}" type="pres">
      <dgm:prSet presAssocID="{5B0AAB18-8363-4214-969E-D83B5880C612}" presName="composite" presStyleCnt="0"/>
      <dgm:spPr/>
    </dgm:pt>
    <dgm:pt modelId="{36398AEC-FEF9-4A8F-A4AA-032C02339F6E}" type="pres">
      <dgm:prSet presAssocID="{5B0AAB18-8363-4214-969E-D83B5880C612}" presName="rect1" presStyleLbl="trAlignAcc1" presStyleIdx="0" presStyleCnt="5" custLinFactNeighborX="-125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6146980-A8AC-4415-A244-A7DA44569600}" type="pres">
      <dgm:prSet presAssocID="{5B0AAB18-8363-4214-969E-D83B5880C612}" presName="rect2" presStyleLbl="fgImgPlace1" presStyleIdx="0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87F83420-0230-448F-9420-B156B4924018}" type="pres">
      <dgm:prSet presAssocID="{05C23906-7EEE-435E-97FD-078F3277C2BA}" presName="sibTrans" presStyleCnt="0"/>
      <dgm:spPr/>
    </dgm:pt>
    <dgm:pt modelId="{3F9B5688-FE18-4BF7-9FC4-EB451283F417}" type="pres">
      <dgm:prSet presAssocID="{BB2F537A-BE95-4D14-B763-6F07F9E6D207}" presName="composite" presStyleCnt="0"/>
      <dgm:spPr/>
    </dgm:pt>
    <dgm:pt modelId="{9E75357B-FA25-47F3-B838-9C0417261DCA}" type="pres">
      <dgm:prSet presAssocID="{BB2F537A-BE95-4D14-B763-6F07F9E6D207}" presName="rect1" presStyleLbl="trAlignAcc1" presStyleIdx="1" presStyleCnt="5" custLinFactNeighborY="53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44C0F3C-CF25-4563-BFA4-7E3BD0775D2E}" type="pres">
      <dgm:prSet presAssocID="{BB2F537A-BE95-4D14-B763-6F07F9E6D207}" presName="rect2" presStyleLbl="fgImgPlace1" presStyleIdx="1" presStyleCnt="5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2213406C-B705-445F-9223-F9D81AF9E0B6}" type="pres">
      <dgm:prSet presAssocID="{46030C0C-CD94-4C24-A2D2-85BD73115F70}" presName="sibTrans" presStyleCnt="0"/>
      <dgm:spPr/>
    </dgm:pt>
    <dgm:pt modelId="{D9D0C6C1-84AD-46A1-8AB8-827DBDC1AFC7}" type="pres">
      <dgm:prSet presAssocID="{C863D5D1-6F9D-4F37-898C-A11EA3441D56}" presName="composite" presStyleCnt="0"/>
      <dgm:spPr/>
    </dgm:pt>
    <dgm:pt modelId="{5A5C130B-3A41-4BB0-BB33-8BCC461AD11A}" type="pres">
      <dgm:prSet presAssocID="{C863D5D1-6F9D-4F37-898C-A11EA3441D56}" presName="rect1" presStyleLbl="trAlignAcc1" presStyleIdx="2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1DC8BE1-84CC-4BB7-8A0C-D83459A363F9}" type="pres">
      <dgm:prSet presAssocID="{C863D5D1-6F9D-4F37-898C-A11EA3441D56}" presName="rect2" presStyleLbl="fgImgPlace1" presStyleIdx="2" presStyleCnt="5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</dgm:spPr>
    </dgm:pt>
    <dgm:pt modelId="{C1EE32A1-03AF-4910-99DB-58CEA72FD3B7}" type="pres">
      <dgm:prSet presAssocID="{CF202A17-CBF7-44F7-ACB3-EF981A81BCCE}" presName="sibTrans" presStyleCnt="0"/>
      <dgm:spPr/>
    </dgm:pt>
    <dgm:pt modelId="{82E85AA6-40FD-438A-AEEA-6E35D43D0EBD}" type="pres">
      <dgm:prSet presAssocID="{3B313A5E-A60A-4FCB-A269-130680B0C886}" presName="composite" presStyleCnt="0"/>
      <dgm:spPr/>
    </dgm:pt>
    <dgm:pt modelId="{74CC2FDF-4DA4-4A6B-ACA7-FD828C23276D}" type="pres">
      <dgm:prSet presAssocID="{3B313A5E-A60A-4FCB-A269-130680B0C886}" presName="rect1" presStyleLbl="trAlignAcc1" presStyleIdx="3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8EA6144-AB73-4ACB-9038-8D25EFD351FF}" type="pres">
      <dgm:prSet presAssocID="{3B313A5E-A60A-4FCB-A269-130680B0C886}" presName="rect2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</dgm:spPr>
    </dgm:pt>
    <dgm:pt modelId="{575A58FF-9ADA-4BFB-B4B6-70B43C0683D4}" type="pres">
      <dgm:prSet presAssocID="{23623F70-A43E-4B45-AC52-C00041E29E64}" presName="sibTrans" presStyleCnt="0"/>
      <dgm:spPr/>
    </dgm:pt>
    <dgm:pt modelId="{B87C3BD9-AE9C-441B-A9D4-193983A1A1C3}" type="pres">
      <dgm:prSet presAssocID="{C29E4A41-EB45-481D-A0CA-847DC8E647A6}" presName="composite" presStyleCnt="0"/>
      <dgm:spPr/>
    </dgm:pt>
    <dgm:pt modelId="{84DB04B2-B938-4F38-9702-9993CD12F80F}" type="pres">
      <dgm:prSet presAssocID="{C29E4A41-EB45-481D-A0CA-847DC8E647A6}" presName="rect1" presStyleLbl="trAlignAcc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73917E6-07F0-417D-A090-8F13030F4A3A}" type="pres">
      <dgm:prSet presAssocID="{C29E4A41-EB45-481D-A0CA-847DC8E647A6}" presName="rect2" presStyleLbl="fgImgPlace1" presStyleIdx="4" presStyleCnt="5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2000" r="-62000"/>
          </a:stretch>
        </a:blipFill>
      </dgm:spPr>
    </dgm:pt>
  </dgm:ptLst>
  <dgm:cxnLst>
    <dgm:cxn modelId="{053DB41B-E07C-4803-AEC3-7F2C9FFDABEE}" srcId="{A6DCDD3A-1E43-4E8C-8636-373AEF4C0E4E}" destId="{5B0AAB18-8363-4214-969E-D83B5880C612}" srcOrd="0" destOrd="0" parTransId="{58E21E56-752D-4914-8FC9-8148366EE259}" sibTransId="{05C23906-7EEE-435E-97FD-078F3277C2BA}"/>
    <dgm:cxn modelId="{23F5269C-A8F1-4414-9502-8DD9B4330214}" type="presOf" srcId="{C863D5D1-6F9D-4F37-898C-A11EA3441D56}" destId="{5A5C130B-3A41-4BB0-BB33-8BCC461AD11A}" srcOrd="0" destOrd="0" presId="urn:microsoft.com/office/officeart/2008/layout/PictureStrips"/>
    <dgm:cxn modelId="{AA834D32-382A-4C36-B84F-BF170DEEF8DD}" type="presOf" srcId="{C29E4A41-EB45-481D-A0CA-847DC8E647A6}" destId="{84DB04B2-B938-4F38-9702-9993CD12F80F}" srcOrd="0" destOrd="0" presId="urn:microsoft.com/office/officeart/2008/layout/PictureStrips"/>
    <dgm:cxn modelId="{37CFCD1D-D06D-4950-AC11-CB952DA3F6D2}" srcId="{A6DCDD3A-1E43-4E8C-8636-373AEF4C0E4E}" destId="{BB2F537A-BE95-4D14-B763-6F07F9E6D207}" srcOrd="1" destOrd="0" parTransId="{7582E241-0C4F-4A9B-B4AD-BA7A3EA09EF3}" sibTransId="{46030C0C-CD94-4C24-A2D2-85BD73115F70}"/>
    <dgm:cxn modelId="{F2EC3E05-8FB6-4379-ABC8-792A30BF406C}" type="presOf" srcId="{5B0AAB18-8363-4214-969E-D83B5880C612}" destId="{36398AEC-FEF9-4A8F-A4AA-032C02339F6E}" srcOrd="0" destOrd="0" presId="urn:microsoft.com/office/officeart/2008/layout/PictureStrips"/>
    <dgm:cxn modelId="{9036C964-64CF-41CE-A906-1ED1C08E2C4B}" srcId="{A6DCDD3A-1E43-4E8C-8636-373AEF4C0E4E}" destId="{3B313A5E-A60A-4FCB-A269-130680B0C886}" srcOrd="3" destOrd="0" parTransId="{65DF0346-6AEA-4E49-AEC1-D1CE3562612A}" sibTransId="{23623F70-A43E-4B45-AC52-C00041E29E64}"/>
    <dgm:cxn modelId="{B88D41ED-1504-4D99-9E93-60409D1211AE}" type="presOf" srcId="{BB2F537A-BE95-4D14-B763-6F07F9E6D207}" destId="{9E75357B-FA25-47F3-B838-9C0417261DCA}" srcOrd="0" destOrd="0" presId="urn:microsoft.com/office/officeart/2008/layout/PictureStrips"/>
    <dgm:cxn modelId="{52B7D26A-6D8B-416D-B7B3-DA1DC7564036}" srcId="{A6DCDD3A-1E43-4E8C-8636-373AEF4C0E4E}" destId="{C29E4A41-EB45-481D-A0CA-847DC8E647A6}" srcOrd="4" destOrd="0" parTransId="{5F1FEE6D-BC76-427A-9551-2767CC8F065D}" sibTransId="{58EB876F-B803-45D7-A021-F16AFA69FB12}"/>
    <dgm:cxn modelId="{5F802706-7B54-4FF7-B43F-1BE4BA709F1E}" type="presOf" srcId="{A6DCDD3A-1E43-4E8C-8636-373AEF4C0E4E}" destId="{D7D7F878-6137-4A46-8129-4E536C6A8EA1}" srcOrd="0" destOrd="0" presId="urn:microsoft.com/office/officeart/2008/layout/PictureStrips"/>
    <dgm:cxn modelId="{5F1B2DD7-E3E8-4C3A-B6AA-DF36CCAD9AC0}" type="presOf" srcId="{3B313A5E-A60A-4FCB-A269-130680B0C886}" destId="{74CC2FDF-4DA4-4A6B-ACA7-FD828C23276D}" srcOrd="0" destOrd="0" presId="urn:microsoft.com/office/officeart/2008/layout/PictureStrips"/>
    <dgm:cxn modelId="{C1FF9EE9-FE13-4246-B57F-855D870247A7}" srcId="{A6DCDD3A-1E43-4E8C-8636-373AEF4C0E4E}" destId="{C863D5D1-6F9D-4F37-898C-A11EA3441D56}" srcOrd="2" destOrd="0" parTransId="{CD3992E6-CB1E-49D9-B039-E3D35F1890ED}" sibTransId="{CF202A17-CBF7-44F7-ACB3-EF981A81BCCE}"/>
    <dgm:cxn modelId="{4797E4AB-B7AB-4BA3-AD04-EE21CAC16F95}" type="presParOf" srcId="{D7D7F878-6137-4A46-8129-4E536C6A8EA1}" destId="{79D919CB-49D9-49C7-AC02-5339858648EF}" srcOrd="0" destOrd="0" presId="urn:microsoft.com/office/officeart/2008/layout/PictureStrips"/>
    <dgm:cxn modelId="{D728BD04-6C8E-4C22-BB26-702999C8AD00}" type="presParOf" srcId="{79D919CB-49D9-49C7-AC02-5339858648EF}" destId="{36398AEC-FEF9-4A8F-A4AA-032C02339F6E}" srcOrd="0" destOrd="0" presId="urn:microsoft.com/office/officeart/2008/layout/PictureStrips"/>
    <dgm:cxn modelId="{4A652967-FABB-4E25-8464-A7D2FD196105}" type="presParOf" srcId="{79D919CB-49D9-49C7-AC02-5339858648EF}" destId="{C6146980-A8AC-4415-A244-A7DA44569600}" srcOrd="1" destOrd="0" presId="urn:microsoft.com/office/officeart/2008/layout/PictureStrips"/>
    <dgm:cxn modelId="{3219C906-E1AE-40A3-9FFE-DB562580D782}" type="presParOf" srcId="{D7D7F878-6137-4A46-8129-4E536C6A8EA1}" destId="{87F83420-0230-448F-9420-B156B4924018}" srcOrd="1" destOrd="0" presId="urn:microsoft.com/office/officeart/2008/layout/PictureStrips"/>
    <dgm:cxn modelId="{EA5B259F-07FD-4D20-BAEF-5EF573266413}" type="presParOf" srcId="{D7D7F878-6137-4A46-8129-4E536C6A8EA1}" destId="{3F9B5688-FE18-4BF7-9FC4-EB451283F417}" srcOrd="2" destOrd="0" presId="urn:microsoft.com/office/officeart/2008/layout/PictureStrips"/>
    <dgm:cxn modelId="{97CDACA0-4824-4D23-B2A7-AC793E22F371}" type="presParOf" srcId="{3F9B5688-FE18-4BF7-9FC4-EB451283F417}" destId="{9E75357B-FA25-47F3-B838-9C0417261DCA}" srcOrd="0" destOrd="0" presId="urn:microsoft.com/office/officeart/2008/layout/PictureStrips"/>
    <dgm:cxn modelId="{F9CEEAFA-0B1D-4E5E-AF1A-8BE01416D881}" type="presParOf" srcId="{3F9B5688-FE18-4BF7-9FC4-EB451283F417}" destId="{C44C0F3C-CF25-4563-BFA4-7E3BD0775D2E}" srcOrd="1" destOrd="0" presId="urn:microsoft.com/office/officeart/2008/layout/PictureStrips"/>
    <dgm:cxn modelId="{1CFEAE82-C563-4780-951F-4BB48AFE3F8C}" type="presParOf" srcId="{D7D7F878-6137-4A46-8129-4E536C6A8EA1}" destId="{2213406C-B705-445F-9223-F9D81AF9E0B6}" srcOrd="3" destOrd="0" presId="urn:microsoft.com/office/officeart/2008/layout/PictureStrips"/>
    <dgm:cxn modelId="{BBD8E27A-1821-4FEB-A579-B11D1EACE4AD}" type="presParOf" srcId="{D7D7F878-6137-4A46-8129-4E536C6A8EA1}" destId="{D9D0C6C1-84AD-46A1-8AB8-827DBDC1AFC7}" srcOrd="4" destOrd="0" presId="urn:microsoft.com/office/officeart/2008/layout/PictureStrips"/>
    <dgm:cxn modelId="{91FD83EE-3938-433A-82D3-59CD7E06D730}" type="presParOf" srcId="{D9D0C6C1-84AD-46A1-8AB8-827DBDC1AFC7}" destId="{5A5C130B-3A41-4BB0-BB33-8BCC461AD11A}" srcOrd="0" destOrd="0" presId="urn:microsoft.com/office/officeart/2008/layout/PictureStrips"/>
    <dgm:cxn modelId="{D73396B1-97EA-4F7C-A1B2-B8A40A9D8068}" type="presParOf" srcId="{D9D0C6C1-84AD-46A1-8AB8-827DBDC1AFC7}" destId="{F1DC8BE1-84CC-4BB7-8A0C-D83459A363F9}" srcOrd="1" destOrd="0" presId="urn:microsoft.com/office/officeart/2008/layout/PictureStrips"/>
    <dgm:cxn modelId="{4A5A068A-D70E-4321-BCE4-FFB8A293A8E3}" type="presParOf" srcId="{D7D7F878-6137-4A46-8129-4E536C6A8EA1}" destId="{C1EE32A1-03AF-4910-99DB-58CEA72FD3B7}" srcOrd="5" destOrd="0" presId="urn:microsoft.com/office/officeart/2008/layout/PictureStrips"/>
    <dgm:cxn modelId="{9243D322-D1F1-43A8-B45A-145B9482E1E6}" type="presParOf" srcId="{D7D7F878-6137-4A46-8129-4E536C6A8EA1}" destId="{82E85AA6-40FD-438A-AEEA-6E35D43D0EBD}" srcOrd="6" destOrd="0" presId="urn:microsoft.com/office/officeart/2008/layout/PictureStrips"/>
    <dgm:cxn modelId="{551DE865-647E-45F7-9CBB-B34DE43EF9C1}" type="presParOf" srcId="{82E85AA6-40FD-438A-AEEA-6E35D43D0EBD}" destId="{74CC2FDF-4DA4-4A6B-ACA7-FD828C23276D}" srcOrd="0" destOrd="0" presId="urn:microsoft.com/office/officeart/2008/layout/PictureStrips"/>
    <dgm:cxn modelId="{1BD9DDF2-ADCA-4D01-B4EC-B6897AC14D93}" type="presParOf" srcId="{82E85AA6-40FD-438A-AEEA-6E35D43D0EBD}" destId="{58EA6144-AB73-4ACB-9038-8D25EFD351FF}" srcOrd="1" destOrd="0" presId="urn:microsoft.com/office/officeart/2008/layout/PictureStrips"/>
    <dgm:cxn modelId="{6F2F703B-54E2-4ABB-83E2-7B37AE1D9A25}" type="presParOf" srcId="{D7D7F878-6137-4A46-8129-4E536C6A8EA1}" destId="{575A58FF-9ADA-4BFB-B4B6-70B43C0683D4}" srcOrd="7" destOrd="0" presId="urn:microsoft.com/office/officeart/2008/layout/PictureStrips"/>
    <dgm:cxn modelId="{F337EF86-5057-40C0-9516-B918582AAD21}" type="presParOf" srcId="{D7D7F878-6137-4A46-8129-4E536C6A8EA1}" destId="{B87C3BD9-AE9C-441B-A9D4-193983A1A1C3}" srcOrd="8" destOrd="0" presId="urn:microsoft.com/office/officeart/2008/layout/PictureStrips"/>
    <dgm:cxn modelId="{9FC115A2-CD9D-4FE0-81CE-7ECF7B5AAE8A}" type="presParOf" srcId="{B87C3BD9-AE9C-441B-A9D4-193983A1A1C3}" destId="{84DB04B2-B938-4F38-9702-9993CD12F80F}" srcOrd="0" destOrd="0" presId="urn:microsoft.com/office/officeart/2008/layout/PictureStrips"/>
    <dgm:cxn modelId="{FD05DEDB-6B71-4FD1-A360-20D0B52A84D0}" type="presParOf" srcId="{B87C3BD9-AE9C-441B-A9D4-193983A1A1C3}" destId="{E73917E6-07F0-417D-A090-8F13030F4A3A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A3FF81-1314-4BBD-81E6-48DD60DCE009}">
      <dsp:nvSpPr>
        <dsp:cNvPr id="0" name=""/>
        <dsp:cNvSpPr/>
      </dsp:nvSpPr>
      <dsp:spPr>
        <a:xfrm>
          <a:off x="0" y="0"/>
          <a:ext cx="7443055" cy="18338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b="1" kern="1200" dirty="0" err="1" smtClean="0">
              <a:ln/>
              <a:latin typeface="+mj-ea"/>
            </a:rPr>
            <a:t>솔라</a:t>
          </a:r>
          <a:r>
            <a:rPr lang="ko-KR" altLang="en-US" sz="2400" b="1" kern="1200" dirty="0" smtClean="0">
              <a:ln/>
              <a:latin typeface="+mj-ea"/>
            </a:rPr>
            <a:t> 로드를 자전거 도로에 적용시킨다면 좁은 부지안에서도 효율적인 </a:t>
          </a:r>
          <a:r>
            <a:rPr lang="en-US" altLang="ko-KR" sz="2400" b="1" kern="1200" dirty="0" smtClean="0">
              <a:ln/>
              <a:latin typeface="+mj-ea"/>
            </a:rPr>
            <a:t/>
          </a:r>
          <a:br>
            <a:rPr lang="en-US" altLang="ko-KR" sz="2400" b="1" kern="1200" dirty="0" smtClean="0">
              <a:ln/>
              <a:latin typeface="+mj-ea"/>
            </a:rPr>
          </a:br>
          <a:r>
            <a:rPr lang="ko-KR" altLang="en-US" sz="2400" b="1" kern="1200" dirty="0" smtClean="0">
              <a:ln/>
              <a:latin typeface="+mj-ea"/>
            </a:rPr>
            <a:t>전력 생산을 할 수 있지 않을까</a:t>
          </a:r>
          <a:r>
            <a:rPr lang="en-US" altLang="ko-KR" sz="2400" b="1" kern="1200" dirty="0" smtClean="0">
              <a:ln/>
              <a:latin typeface="+mj-ea"/>
            </a:rPr>
            <a:t>?</a:t>
          </a:r>
          <a:endParaRPr lang="ko-KR" altLang="en-US" sz="2400" kern="1200" dirty="0">
            <a:ln/>
          </a:endParaRPr>
        </a:p>
      </dsp:txBody>
      <dsp:txXfrm>
        <a:off x="53711" y="53711"/>
        <a:ext cx="5547651" cy="1726405"/>
      </dsp:txXfrm>
    </dsp:sp>
    <dsp:sp modelId="{9BC7D46E-BFF9-4473-AF40-2D01DAABE7B7}">
      <dsp:nvSpPr>
        <dsp:cNvPr id="0" name=""/>
        <dsp:cNvSpPr/>
      </dsp:nvSpPr>
      <dsp:spPr>
        <a:xfrm>
          <a:off x="1313480" y="2241345"/>
          <a:ext cx="7443055" cy="18338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b="1" kern="1200" dirty="0" smtClean="0">
              <a:ln/>
            </a:rPr>
            <a:t>자전거 도로데이터와 날씨 데이터들을 수집</a:t>
          </a:r>
          <a:r>
            <a:rPr lang="en-US" altLang="ko-KR" sz="2400" b="1" kern="1200" dirty="0" smtClean="0">
              <a:ln/>
            </a:rPr>
            <a:t>, </a:t>
          </a:r>
          <a:r>
            <a:rPr lang="ko-KR" altLang="en-US" sz="2400" b="1" kern="1200" dirty="0" smtClean="0">
              <a:ln/>
            </a:rPr>
            <a:t>분석하여 </a:t>
          </a:r>
          <a:r>
            <a:rPr lang="en-US" altLang="ko-KR" sz="2400" b="1" kern="1200" dirty="0" smtClean="0">
              <a:ln/>
            </a:rPr>
            <a:t/>
          </a:r>
          <a:br>
            <a:rPr lang="en-US" altLang="ko-KR" sz="2400" b="1" kern="1200" dirty="0" smtClean="0">
              <a:ln/>
            </a:rPr>
          </a:br>
          <a:r>
            <a:rPr lang="ko-KR" altLang="en-US" sz="2400" b="1" kern="1200" dirty="0" err="1" smtClean="0">
              <a:ln/>
            </a:rPr>
            <a:t>솔라</a:t>
          </a:r>
          <a:r>
            <a:rPr lang="ko-KR" altLang="en-US" sz="2400" b="1" kern="1200" dirty="0" smtClean="0">
              <a:ln/>
            </a:rPr>
            <a:t> 로드의 최적 입지를 선정</a:t>
          </a:r>
          <a:endParaRPr lang="ko-KR" altLang="en-US" sz="2400" b="1" kern="1200" dirty="0">
            <a:ln/>
          </a:endParaRPr>
        </a:p>
      </dsp:txBody>
      <dsp:txXfrm>
        <a:off x="1367191" y="2295056"/>
        <a:ext cx="4830165" cy="1726405"/>
      </dsp:txXfrm>
    </dsp:sp>
    <dsp:sp modelId="{F9B28512-0B90-42BD-B220-75F58D3ED452}">
      <dsp:nvSpPr>
        <dsp:cNvPr id="0" name=""/>
        <dsp:cNvSpPr/>
      </dsp:nvSpPr>
      <dsp:spPr>
        <a:xfrm>
          <a:off x="6251067" y="1441592"/>
          <a:ext cx="1191988" cy="119198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600" kern="1200">
            <a:ln>
              <a:noFill/>
            </a:ln>
          </a:endParaRPr>
        </a:p>
      </dsp:txBody>
      <dsp:txXfrm>
        <a:off x="6519264" y="1441592"/>
        <a:ext cx="655594" cy="8969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398AEC-FEF9-4A8F-A4AA-032C02339F6E}">
      <dsp:nvSpPr>
        <dsp:cNvPr id="0" name=""/>
        <dsp:cNvSpPr/>
      </dsp:nvSpPr>
      <dsp:spPr>
        <a:xfrm>
          <a:off x="963458" y="223989"/>
          <a:ext cx="3919574" cy="122486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3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9643" tIns="38100" rIns="38100" bIns="38100" numCol="1" spcCol="1270" anchor="ctr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smtClean="0"/>
            <a:t>기상청 기상자료개방포털에서 제공하는</a:t>
          </a:r>
          <a:r>
            <a:rPr lang="en-US" altLang="ko-KR" sz="1000" kern="1200" dirty="0" smtClean="0"/>
            <a:t/>
          </a:r>
          <a:br>
            <a:rPr lang="en-US" altLang="ko-KR" sz="1000" kern="1200" dirty="0" smtClean="0"/>
          </a:br>
          <a:r>
            <a:rPr lang="en-US" altLang="ko-KR" sz="1000" kern="1200" dirty="0" smtClean="0"/>
            <a:t>‘</a:t>
          </a:r>
          <a:r>
            <a:rPr lang="ko-KR" altLang="en-US" sz="1000" kern="1200" dirty="0" smtClean="0"/>
            <a:t>서울</a:t>
          </a:r>
          <a:r>
            <a:rPr lang="en-US" altLang="ko-KR" sz="1000" kern="1200" dirty="0" smtClean="0"/>
            <a:t>’ </a:t>
          </a:r>
          <a:r>
            <a:rPr lang="ko-KR" altLang="en-US" sz="1000" kern="1200" dirty="0" smtClean="0"/>
            <a:t>지역 날씨 데이터</a:t>
          </a:r>
          <a:r>
            <a:rPr lang="en-US" altLang="ko-KR" sz="1000" kern="1200" dirty="0" smtClean="0"/>
            <a:t>(</a:t>
          </a:r>
          <a:r>
            <a:rPr lang="ko-KR" altLang="en-US" sz="1000" kern="1200" dirty="0" smtClean="0"/>
            <a:t>평균기온</a:t>
          </a:r>
          <a:r>
            <a:rPr lang="en-US" altLang="ko-KR" sz="1000" kern="1200" dirty="0" smtClean="0"/>
            <a:t>(</a:t>
          </a:r>
          <a:r>
            <a:rPr lang="en-US" sz="1000" b="0" i="0" kern="1200" dirty="0" smtClean="0"/>
            <a:t>°C</a:t>
          </a:r>
          <a:r>
            <a:rPr lang="en-US" altLang="ko-KR" sz="1000" kern="1200" dirty="0" smtClean="0"/>
            <a:t>),</a:t>
          </a:r>
          <a:r>
            <a:rPr lang="ko-KR" altLang="en-US" sz="1000" kern="1200" dirty="0" smtClean="0"/>
            <a:t>습도</a:t>
          </a:r>
          <a:r>
            <a:rPr lang="en-US" altLang="ko-KR" sz="1000" kern="1200" dirty="0" smtClean="0"/>
            <a:t>(%),</a:t>
          </a:r>
          <a:r>
            <a:rPr lang="ko-KR" altLang="en-US" sz="1000" kern="1200" dirty="0" smtClean="0"/>
            <a:t>강수량</a:t>
          </a:r>
          <a:r>
            <a:rPr lang="en-US" altLang="ko-KR" sz="1000" kern="1200" dirty="0" smtClean="0"/>
            <a:t>(mm))</a:t>
          </a:r>
          <a:r>
            <a:rPr lang="ko-KR" altLang="en-US" sz="1000" kern="1200" dirty="0" smtClean="0"/>
            <a:t> 데이터 수집</a:t>
          </a:r>
          <a:endParaRPr lang="en-US" altLang="ko-KR" sz="1000" kern="1200" dirty="0" smtClean="0"/>
        </a:p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smtClean="0"/>
            <a:t> </a:t>
          </a:r>
          <a:r>
            <a:rPr lang="en-US" altLang="ko-KR" sz="1000" kern="1200" dirty="0" smtClean="0"/>
            <a:t>2010-1-1 ~ 2018-12-31</a:t>
          </a:r>
          <a:r>
            <a:rPr lang="ko-KR" altLang="en-US" sz="1000" kern="1200" dirty="0" smtClean="0"/>
            <a:t>까지 총 </a:t>
          </a:r>
          <a:r>
            <a:rPr lang="en-US" altLang="ko-KR" sz="1000" kern="1200" dirty="0" smtClean="0"/>
            <a:t>108</a:t>
          </a:r>
          <a:r>
            <a:rPr lang="ko-KR" altLang="en-US" sz="1000" kern="1200" dirty="0" smtClean="0"/>
            <a:t>개월 데이터</a:t>
          </a:r>
          <a:endParaRPr lang="ko-KR" altLang="en-US" sz="1000" kern="1200" dirty="0"/>
        </a:p>
      </dsp:txBody>
      <dsp:txXfrm>
        <a:off x="963458" y="223989"/>
        <a:ext cx="3919574" cy="1224866"/>
      </dsp:txXfrm>
    </dsp:sp>
    <dsp:sp modelId="{C6146980-A8AC-4415-A244-A7DA44569600}">
      <dsp:nvSpPr>
        <dsp:cNvPr id="0" name=""/>
        <dsp:cNvSpPr/>
      </dsp:nvSpPr>
      <dsp:spPr>
        <a:xfrm>
          <a:off x="849176" y="47064"/>
          <a:ext cx="857406" cy="1286110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75357B-FA25-47F3-B838-9C0417261DCA}">
      <dsp:nvSpPr>
        <dsp:cNvPr id="0" name=""/>
        <dsp:cNvSpPr/>
      </dsp:nvSpPr>
      <dsp:spPr>
        <a:xfrm>
          <a:off x="5281439" y="230554"/>
          <a:ext cx="3919574" cy="122486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3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9643" tIns="38100" rIns="38100" bIns="38100" numCol="1" spcCol="1270" anchor="ctr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에어코리아</a:t>
          </a:r>
          <a:r>
            <a:rPr lang="en-US" altLang="ko-KR" sz="1000" kern="1200" dirty="0" smtClean="0"/>
            <a:t>(</a:t>
          </a:r>
          <a:r>
            <a:rPr lang="ko-KR" altLang="en-US" sz="1000" kern="1200" dirty="0" smtClean="0"/>
            <a:t>한국환경공단</a:t>
          </a:r>
          <a:r>
            <a:rPr lang="en-US" altLang="ko-KR" sz="1000" kern="1200" dirty="0" smtClean="0"/>
            <a:t>)</a:t>
          </a:r>
          <a:r>
            <a:rPr lang="ko-KR" altLang="en-US" sz="1000" kern="1200" dirty="0" smtClean="0"/>
            <a:t>에서 제공하는 </a:t>
          </a:r>
          <a:r>
            <a:rPr lang="en-US" altLang="ko-KR" sz="1000" kern="1200" dirty="0" smtClean="0"/>
            <a:t>‘</a:t>
          </a:r>
          <a:r>
            <a:rPr lang="ko-KR" altLang="en-US" sz="1000" kern="1200" dirty="0" smtClean="0"/>
            <a:t>서울</a:t>
          </a:r>
          <a:r>
            <a:rPr lang="en-US" altLang="ko-KR" sz="1000" kern="1200" dirty="0" smtClean="0"/>
            <a:t>’ </a:t>
          </a:r>
          <a:r>
            <a:rPr lang="ko-KR" altLang="en-US" sz="1000" kern="1200" dirty="0" smtClean="0"/>
            <a:t>지역 대기 질 인자 중 </a:t>
          </a:r>
          <a:r>
            <a:rPr lang="en-US" altLang="ko-KR" sz="1000" kern="1200" dirty="0" smtClean="0"/>
            <a:t>PM10 </a:t>
          </a:r>
          <a:r>
            <a:rPr lang="ko-KR" altLang="en-US" sz="1000" kern="1200" dirty="0" smtClean="0"/>
            <a:t>데이터를 데이터 수집</a:t>
          </a:r>
          <a:endParaRPr lang="en-US" altLang="ko-KR" sz="1000" kern="1200" dirty="0" smtClean="0"/>
        </a:p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kern="1200" dirty="0" smtClean="0"/>
            <a:t>2010-1-1 ~ 2018-12-31</a:t>
          </a:r>
          <a:r>
            <a:rPr lang="ko-KR" altLang="en-US" sz="1000" kern="1200" dirty="0" smtClean="0"/>
            <a:t>까지 총 </a:t>
          </a:r>
          <a:r>
            <a:rPr lang="en-US" altLang="ko-KR" sz="1000" kern="1200" dirty="0" smtClean="0"/>
            <a:t>108</a:t>
          </a:r>
          <a:r>
            <a:rPr lang="ko-KR" altLang="en-US" sz="1000" kern="1200" dirty="0" smtClean="0"/>
            <a:t>개월 데이터</a:t>
          </a:r>
          <a:endParaRPr lang="ko-KR" altLang="en-US" sz="1000" kern="1200" dirty="0"/>
        </a:p>
      </dsp:txBody>
      <dsp:txXfrm>
        <a:off x="5281439" y="230554"/>
        <a:ext cx="3919574" cy="1224866"/>
      </dsp:txXfrm>
    </dsp:sp>
    <dsp:sp modelId="{C44C0F3C-CF25-4563-BFA4-7E3BD0775D2E}">
      <dsp:nvSpPr>
        <dsp:cNvPr id="0" name=""/>
        <dsp:cNvSpPr/>
      </dsp:nvSpPr>
      <dsp:spPr>
        <a:xfrm>
          <a:off x="5118123" y="47064"/>
          <a:ext cx="857406" cy="1286110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5C130B-3A41-4BB0-BB33-8BCC461AD11A}">
      <dsp:nvSpPr>
        <dsp:cNvPr id="0" name=""/>
        <dsp:cNvSpPr/>
      </dsp:nvSpPr>
      <dsp:spPr>
        <a:xfrm>
          <a:off x="1012492" y="1765960"/>
          <a:ext cx="3919574" cy="122486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3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9643" tIns="38100" rIns="38100" bIns="38100" numCol="1" spcCol="1270" anchor="ctr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000" kern="1200" dirty="0" smtClean="0"/>
            <a:t>Nasa irradiation map</a:t>
          </a:r>
          <a:r>
            <a:rPr lang="ko-KR" altLang="en-US" sz="1000" kern="1200" dirty="0" smtClean="0"/>
            <a:t>에서 제공하는 </a:t>
          </a:r>
          <a:r>
            <a:rPr lang="en-US" altLang="ko-KR" sz="1000" kern="1200" dirty="0" smtClean="0"/>
            <a:t>‘</a:t>
          </a:r>
          <a:r>
            <a:rPr lang="ko-KR" altLang="en-US" sz="1000" kern="1200" dirty="0" smtClean="0"/>
            <a:t>서울</a:t>
          </a:r>
          <a:r>
            <a:rPr lang="en-US" altLang="ko-KR" sz="1000" kern="1200" dirty="0" smtClean="0"/>
            <a:t>’ </a:t>
          </a:r>
          <a:r>
            <a:rPr lang="ko-KR" altLang="en-US" sz="1000" kern="1200" dirty="0" smtClean="0"/>
            <a:t>지역 일사량 데이터 수집</a:t>
          </a:r>
          <a:endParaRPr lang="en-US" altLang="ko-KR" sz="1000" kern="1200" dirty="0" smtClean="0"/>
        </a:p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kern="1200" dirty="0" smtClean="0"/>
            <a:t>2010-1-1 ~ 2018-12-31</a:t>
          </a:r>
          <a:r>
            <a:rPr lang="ko-KR" altLang="en-US" sz="1000" kern="1200" dirty="0" smtClean="0"/>
            <a:t>까지 총 </a:t>
          </a:r>
          <a:r>
            <a:rPr lang="en-US" altLang="ko-KR" sz="1000" kern="1200" dirty="0" smtClean="0"/>
            <a:t>108</a:t>
          </a:r>
          <a:r>
            <a:rPr lang="ko-KR" altLang="en-US" sz="1000" kern="1200" dirty="0" smtClean="0"/>
            <a:t>개월 데이터</a:t>
          </a:r>
          <a:endParaRPr lang="ko-KR" altLang="en-US" sz="1000" kern="1200" dirty="0"/>
        </a:p>
      </dsp:txBody>
      <dsp:txXfrm>
        <a:off x="1012492" y="1765960"/>
        <a:ext cx="3919574" cy="1224866"/>
      </dsp:txXfrm>
    </dsp:sp>
    <dsp:sp modelId="{F1DC8BE1-84CC-4BB7-8A0C-D83459A363F9}">
      <dsp:nvSpPr>
        <dsp:cNvPr id="0" name=""/>
        <dsp:cNvSpPr/>
      </dsp:nvSpPr>
      <dsp:spPr>
        <a:xfrm>
          <a:off x="849176" y="1589035"/>
          <a:ext cx="857406" cy="1286110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CC2FDF-4DA4-4A6B-ACA7-FD828C23276D}">
      <dsp:nvSpPr>
        <dsp:cNvPr id="0" name=""/>
        <dsp:cNvSpPr/>
      </dsp:nvSpPr>
      <dsp:spPr>
        <a:xfrm>
          <a:off x="5281439" y="1765960"/>
          <a:ext cx="3919574" cy="122486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3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9643" tIns="38100" rIns="38100" bIns="38100" numCol="1" spcCol="1270" anchor="ctr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우리마을가게</a:t>
          </a:r>
          <a:r>
            <a:rPr lang="ko-KR" altLang="en-US" sz="1000" kern="1200" dirty="0" smtClean="0"/>
            <a:t> 상권분석서비스에서 제공하는 </a:t>
          </a:r>
          <a:r>
            <a:rPr lang="en-US" altLang="ko-KR" sz="1000" kern="1200" dirty="0" smtClean="0"/>
            <a:t>‘</a:t>
          </a:r>
          <a:r>
            <a:rPr lang="ko-KR" altLang="en-US" sz="1000" kern="1200" dirty="0" smtClean="0"/>
            <a:t>서울</a:t>
          </a:r>
          <a:r>
            <a:rPr lang="en-US" altLang="ko-KR" sz="1000" kern="1200" dirty="0" smtClean="0"/>
            <a:t>’</a:t>
          </a:r>
          <a:r>
            <a:rPr lang="ko-KR" altLang="en-US" sz="1000" kern="1200" dirty="0" smtClean="0"/>
            <a:t>지역 유동인구</a:t>
          </a:r>
          <a:r>
            <a:rPr lang="en-US" altLang="ko-KR" sz="1000" kern="1200" dirty="0" smtClean="0"/>
            <a:t>, </a:t>
          </a:r>
          <a:r>
            <a:rPr lang="ko-KR" altLang="en-US" sz="1000" kern="1200" dirty="0" err="1" smtClean="0"/>
            <a:t>직장인구와</a:t>
          </a:r>
          <a:r>
            <a:rPr lang="ko-KR" altLang="en-US" sz="1000" kern="1200" dirty="0" smtClean="0"/>
            <a:t> </a:t>
          </a:r>
          <a:r>
            <a:rPr lang="ko-KR" altLang="en-US" sz="1000" kern="1200" dirty="0" err="1" smtClean="0"/>
            <a:t>주거인구</a:t>
          </a:r>
          <a:r>
            <a:rPr lang="ko-KR" altLang="en-US" sz="1000" kern="1200" dirty="0" smtClean="0"/>
            <a:t> 데이터 수집</a:t>
          </a:r>
          <a:endParaRPr lang="en-US" altLang="ko-KR" sz="1000" kern="1200" dirty="0" smtClean="0"/>
        </a:p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smtClean="0"/>
            <a:t>가장 최근 데이터인 </a:t>
          </a:r>
          <a:r>
            <a:rPr lang="en-US" altLang="ko-KR" sz="1000" kern="1200" dirty="0" smtClean="0"/>
            <a:t>2018</a:t>
          </a:r>
          <a:r>
            <a:rPr lang="ko-KR" altLang="en-US" sz="1000" kern="1200" dirty="0" smtClean="0"/>
            <a:t>년 데이터</a:t>
          </a:r>
          <a:endParaRPr lang="en-US" altLang="ko-KR" sz="1000" kern="1200" dirty="0" smtClean="0"/>
        </a:p>
      </dsp:txBody>
      <dsp:txXfrm>
        <a:off x="5281439" y="1765960"/>
        <a:ext cx="3919574" cy="1224866"/>
      </dsp:txXfrm>
    </dsp:sp>
    <dsp:sp modelId="{58EA6144-AB73-4ACB-9038-8D25EFD351FF}">
      <dsp:nvSpPr>
        <dsp:cNvPr id="0" name=""/>
        <dsp:cNvSpPr/>
      </dsp:nvSpPr>
      <dsp:spPr>
        <a:xfrm>
          <a:off x="5118123" y="1589035"/>
          <a:ext cx="857406" cy="1286110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DB04B2-B938-4F38-9702-9993CD12F80F}">
      <dsp:nvSpPr>
        <dsp:cNvPr id="0" name=""/>
        <dsp:cNvSpPr/>
      </dsp:nvSpPr>
      <dsp:spPr>
        <a:xfrm>
          <a:off x="3146965" y="3307931"/>
          <a:ext cx="3919574" cy="122486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3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9643" tIns="38100" rIns="38100" bIns="38100" numCol="1" spcCol="1270" anchor="ctr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smtClean="0">
              <a:latin typeface="맑은 고딕 (본문)"/>
            </a:rPr>
            <a:t>공공데이터포털에서 제공하는 서울시 자전거 데이터</a:t>
          </a:r>
          <a:r>
            <a:rPr lang="en-US" altLang="ko-KR" sz="1000" kern="1200" dirty="0" smtClean="0">
              <a:latin typeface="맑은 고딕 (본문)"/>
            </a:rPr>
            <a:t>(</a:t>
          </a:r>
          <a:r>
            <a:rPr lang="ko-KR" altLang="en-US" sz="1000" kern="1200" dirty="0" smtClean="0">
              <a:latin typeface="맑은 고딕 (본문)"/>
            </a:rPr>
            <a:t>자전거 좌표</a:t>
          </a:r>
          <a:r>
            <a:rPr lang="en-US" altLang="ko-KR" sz="1000" kern="1200" dirty="0" smtClean="0">
              <a:latin typeface="맑은 고딕 (본문)"/>
            </a:rPr>
            <a:t>, </a:t>
          </a:r>
          <a:r>
            <a:rPr lang="ko-KR" altLang="en-US" sz="1000" kern="1200" dirty="0" smtClean="0">
              <a:latin typeface="맑은 고딕 (본문)"/>
            </a:rPr>
            <a:t>자전거 폭</a:t>
          </a:r>
          <a:r>
            <a:rPr lang="en-US" altLang="ko-KR" sz="1000" kern="1200" dirty="0" smtClean="0">
              <a:latin typeface="맑은 고딕 (본문)"/>
            </a:rPr>
            <a:t>∙</a:t>
          </a:r>
          <a:r>
            <a:rPr lang="ko-KR" altLang="en-US" sz="1000" kern="1200" dirty="0" smtClean="0">
              <a:latin typeface="맑은 고딕 (본문)"/>
            </a:rPr>
            <a:t>길이 데이터 </a:t>
          </a:r>
          <a:r>
            <a:rPr lang="en-US" altLang="ko-KR" sz="1000" kern="1200" dirty="0" smtClean="0">
              <a:latin typeface="맑은 고딕 (본문)"/>
            </a:rPr>
            <a:t>) </a:t>
          </a:r>
          <a:r>
            <a:rPr lang="ko-KR" altLang="en-US" sz="1000" kern="1200" dirty="0" smtClean="0">
              <a:latin typeface="맑은 고딕 (본문)"/>
            </a:rPr>
            <a:t>와</a:t>
          </a:r>
          <a:r>
            <a:rPr lang="en-US" altLang="ko-KR" sz="1000" kern="1200" dirty="0" smtClean="0">
              <a:latin typeface="맑은 고딕 (본문)"/>
            </a:rPr>
            <a:t/>
          </a:r>
          <a:br>
            <a:rPr lang="en-US" altLang="ko-KR" sz="1000" kern="1200" dirty="0" smtClean="0">
              <a:latin typeface="맑은 고딕 (본문)"/>
            </a:rPr>
          </a:br>
          <a:r>
            <a:rPr lang="ko-KR" altLang="en-US" sz="1000" kern="1200" dirty="0" smtClean="0">
              <a:latin typeface="맑은 고딕 (본문)"/>
            </a:rPr>
            <a:t>사회 요인 변수 데이터</a:t>
          </a:r>
          <a:r>
            <a:rPr lang="en-US" altLang="ko-KR" sz="1000" kern="1200" dirty="0" smtClean="0">
              <a:latin typeface="맑은 고딕 (본문)"/>
            </a:rPr>
            <a:t>(</a:t>
          </a:r>
          <a:r>
            <a:rPr lang="ko-KR" altLang="en-US" sz="1000" kern="1200" dirty="0" smtClean="0">
              <a:latin typeface="맑은 고딕 (본문)"/>
            </a:rPr>
            <a:t>보안등 개수</a:t>
          </a:r>
          <a:r>
            <a:rPr lang="en-US" altLang="ko-KR" sz="1000" kern="1200" dirty="0" smtClean="0">
              <a:latin typeface="맑은 고딕 (본문)"/>
            </a:rPr>
            <a:t>, </a:t>
          </a:r>
          <a:r>
            <a:rPr lang="ko-KR" altLang="en-US" sz="1000" kern="1200" dirty="0" err="1" smtClean="0">
              <a:latin typeface="맑은 고딕 (본문)"/>
            </a:rPr>
            <a:t>공원면적</a:t>
          </a:r>
          <a:r>
            <a:rPr lang="en-US" altLang="ko-KR" sz="1000" kern="1200" dirty="0" smtClean="0">
              <a:latin typeface="맑은 고딕 (본문)"/>
            </a:rPr>
            <a:t>)</a:t>
          </a:r>
          <a:r>
            <a:rPr lang="ko-KR" altLang="en-US" sz="1000" kern="1200" dirty="0" smtClean="0">
              <a:latin typeface="맑은 고딕 (본문)"/>
            </a:rPr>
            <a:t> 수집</a:t>
          </a:r>
          <a:endParaRPr lang="en-US" altLang="ko-KR" sz="1000" kern="1200" dirty="0" smtClean="0">
            <a:latin typeface="맑은 고딕 (본문)"/>
          </a:endParaRPr>
        </a:p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smtClean="0">
              <a:latin typeface="맑은 고딕 (본문)"/>
            </a:rPr>
            <a:t>가장 최근 데이터인 </a:t>
          </a:r>
          <a:r>
            <a:rPr lang="en-US" altLang="ko-KR" sz="1000" kern="1200" dirty="0" smtClean="0">
              <a:latin typeface="맑은 고딕 (본문)"/>
            </a:rPr>
            <a:t>2018</a:t>
          </a:r>
          <a:r>
            <a:rPr lang="ko-KR" altLang="en-US" sz="1000" kern="1200" dirty="0" smtClean="0">
              <a:latin typeface="맑은 고딕 (본문)"/>
            </a:rPr>
            <a:t>년 데이터</a:t>
          </a:r>
          <a:endParaRPr lang="ko-KR" altLang="en-US" sz="1000" kern="1200" dirty="0">
            <a:latin typeface="맑은 고딕 (본문)"/>
          </a:endParaRPr>
        </a:p>
      </dsp:txBody>
      <dsp:txXfrm>
        <a:off x="3146965" y="3307931"/>
        <a:ext cx="3919574" cy="1224866"/>
      </dsp:txXfrm>
    </dsp:sp>
    <dsp:sp modelId="{E73917E6-07F0-417D-A090-8F13030F4A3A}">
      <dsp:nvSpPr>
        <dsp:cNvPr id="0" name=""/>
        <dsp:cNvSpPr/>
      </dsp:nvSpPr>
      <dsp:spPr>
        <a:xfrm>
          <a:off x="2983650" y="3131006"/>
          <a:ext cx="857406" cy="1286110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2000" r="-62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F9ACC4-D541-42C1-B4B2-91CDDF8AA8F2}" type="datetimeFigureOut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1636FC-9A0C-4A95-A777-2FF2FF64D9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574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636FC-9A0C-4A95-A777-2FF2FF64D9E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835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자전거 도로의 국지적 활용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636FC-9A0C-4A95-A777-2FF2FF64D9E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419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자전거 도로의 국지적 활용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636FC-9A0C-4A95-A777-2FF2FF64D9E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3893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자전거 도로의 국지적 활용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636FC-9A0C-4A95-A777-2FF2FF64D9E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930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자전거 도로의 국지적 활용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636FC-9A0C-4A95-A777-2FF2FF64D9E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5377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636FC-9A0C-4A95-A777-2FF2FF64D9E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668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636FC-9A0C-4A95-A777-2FF2FF64D9E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9558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636FC-9A0C-4A95-A777-2FF2FF64D9E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294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636FC-9A0C-4A95-A777-2FF2FF64D9E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8369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636FC-9A0C-4A95-A777-2FF2FF64D9E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2218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636FC-9A0C-4A95-A777-2FF2FF64D9E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79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636FC-9A0C-4A95-A777-2FF2FF64D9E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2827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636FC-9A0C-4A95-A777-2FF2FF64D9E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1027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636FC-9A0C-4A95-A777-2FF2FF64D9E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6046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636FC-9A0C-4A95-A777-2FF2FF64D9E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3468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636FC-9A0C-4A95-A777-2FF2FF64D9E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9959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636FC-9A0C-4A95-A777-2FF2FF64D9E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6371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636FC-9A0C-4A95-A777-2FF2FF64D9E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2030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636FC-9A0C-4A95-A777-2FF2FF64D9E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9560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636FC-9A0C-4A95-A777-2FF2FF64D9E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2415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636FC-9A0C-4A95-A777-2FF2FF64D9E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3848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636FC-9A0C-4A95-A777-2FF2FF64D9E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513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세계적으로 관심 증가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국내에도 증가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636FC-9A0C-4A95-A777-2FF2FF64D9E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2055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636FC-9A0C-4A95-A777-2FF2FF64D9E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6743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636FC-9A0C-4A95-A777-2FF2FF64D9E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2824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636FC-9A0C-4A95-A777-2FF2FF64D9E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766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신재생에너지 중 태양광에너지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서울시 </a:t>
            </a:r>
            <a:r>
              <a:rPr lang="ko-KR" altLang="en-US" dirty="0" err="1" smtClean="0"/>
              <a:t>솔라로드</a:t>
            </a:r>
            <a:r>
              <a:rPr lang="ko-KR" altLang="en-US" dirty="0" smtClean="0"/>
              <a:t> 설치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636FC-9A0C-4A95-A777-2FF2FF64D9E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757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자전거 도로의 국지적 활용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636FC-9A0C-4A95-A777-2FF2FF64D9E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083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자전거 도로의 국지적 활용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636FC-9A0C-4A95-A777-2FF2FF64D9E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07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자전거 도로의 국지적 활용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636FC-9A0C-4A95-A777-2FF2FF64D9E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819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자전거 도로의 국지적 활용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636FC-9A0C-4A95-A777-2FF2FF64D9E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817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자전거 도로의 국지적 활용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636FC-9A0C-4A95-A777-2FF2FF64D9E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888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ourworldindata.org/renewable-energy" TargetMode="External"/><Relationship Id="rId3" Type="http://schemas.openxmlformats.org/officeDocument/2006/relationships/hyperlink" Target="https://www.yna.co.kr/view/AKR20171009028400003" TargetMode="External"/><Relationship Id="rId7" Type="http://schemas.openxmlformats.org/officeDocument/2006/relationships/hyperlink" Target="http://www.ijera.com/" TargetMode="External"/><Relationship Id="rId2" Type="http://schemas.openxmlformats.org/officeDocument/2006/relationships/hyperlink" Target="https://kredc.kier.re.kr/kier/02_energyInfo/Solar_contryin.asp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anksolar.co.kr/" TargetMode="External"/><Relationship Id="rId5" Type="http://schemas.openxmlformats.org/officeDocument/2006/relationships/hyperlink" Target="http://www.knrec.or.kr/" TargetMode="External"/><Relationship Id="rId10" Type="http://schemas.openxmlformats.org/officeDocument/2006/relationships/hyperlink" Target="https://www.solartodaymag.com/news/articleView.html?idxno=8550" TargetMode="External"/><Relationship Id="rId4" Type="http://schemas.openxmlformats.org/officeDocument/2006/relationships/hyperlink" Target="http://kiss.kstudy.com/public/public2-article.asp?key=50905054" TargetMode="External"/><Relationship Id="rId9" Type="http://schemas.openxmlformats.org/officeDocument/2006/relationships/hyperlink" Target="https://photovoltaic-software.com/principle-ressources/how-calculate-solar-energy-power-pv-systems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3859"/>
            </a:gs>
            <a:gs pos="100000">
              <a:srgbClr val="41A4A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타원 31"/>
          <p:cNvSpPr/>
          <p:nvPr/>
        </p:nvSpPr>
        <p:spPr>
          <a:xfrm>
            <a:off x="4668317" y="1989445"/>
            <a:ext cx="2995983" cy="299598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092692" y="2405710"/>
            <a:ext cx="2134837" cy="2134837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213707" y="2533512"/>
            <a:ext cx="1892808" cy="1892808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/>
          <p:cNvSpPr/>
          <p:nvPr/>
        </p:nvSpPr>
        <p:spPr>
          <a:xfrm>
            <a:off x="3371999" y="476988"/>
            <a:ext cx="5484781" cy="954107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prstClr val="white"/>
                </a:solidFill>
                <a:latin typeface="+mj-ea"/>
                <a:ea typeface="+mj-ea"/>
              </a:rPr>
              <a:t>Project</a:t>
            </a:r>
          </a:p>
          <a:p>
            <a:pPr algn="ctr"/>
            <a:r>
              <a:rPr lang="en-US" altLang="ko-KR" sz="3600" b="1" dirty="0" err="1">
                <a:solidFill>
                  <a:prstClr val="white"/>
                </a:solidFill>
                <a:latin typeface="+mj-ea"/>
                <a:ea typeface="+mj-ea"/>
              </a:rPr>
              <a:t>Lumos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06200" y="5310253"/>
            <a:ext cx="3416377" cy="877163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Team_ </a:t>
            </a:r>
            <a:r>
              <a:rPr lang="en-US" altLang="ko-KR" b="1" dirty="0" err="1" smtClean="0">
                <a:solidFill>
                  <a:schemeClr val="bg1"/>
                </a:solidFill>
              </a:rPr>
              <a:t>ProteinChunks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err="1">
                <a:solidFill>
                  <a:schemeClr val="bg1"/>
                </a:solidFill>
              </a:rPr>
              <a:t>권혁신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</a:rPr>
              <a:t>박근오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최건우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이정현</a:t>
            </a:r>
          </a:p>
        </p:txBody>
      </p:sp>
      <p:sp>
        <p:nvSpPr>
          <p:cNvPr id="7" name="타원 6"/>
          <p:cNvSpPr/>
          <p:nvPr/>
        </p:nvSpPr>
        <p:spPr>
          <a:xfrm>
            <a:off x="5407076" y="2726881"/>
            <a:ext cx="1506071" cy="1506071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675583" y="1526120"/>
            <a:ext cx="4969053" cy="276999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- </a:t>
            </a:r>
            <a:r>
              <a:rPr lang="ko-KR" altLang="en-US" sz="1200" dirty="0">
                <a:solidFill>
                  <a:schemeClr val="bg1"/>
                </a:solidFill>
              </a:rPr>
              <a:t>서울 기상 분석에 따른 태양광 패널 도로 </a:t>
            </a:r>
            <a:r>
              <a:rPr lang="en-US" altLang="ko-KR" sz="1200" dirty="0">
                <a:solidFill>
                  <a:schemeClr val="bg1"/>
                </a:solidFill>
              </a:rPr>
              <a:t>‘Solar Road’</a:t>
            </a:r>
            <a:r>
              <a:rPr lang="ko-KR" altLang="en-US" sz="1200" dirty="0">
                <a:solidFill>
                  <a:schemeClr val="bg1"/>
                </a:solidFill>
              </a:rPr>
              <a:t>의 입지 선정 </a:t>
            </a:r>
            <a:r>
              <a:rPr lang="en-US" altLang="ko-KR" sz="1200" dirty="0">
                <a:solidFill>
                  <a:schemeClr val="bg1"/>
                </a:solidFill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88270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3859"/>
            </a:gs>
            <a:gs pos="100000">
              <a:srgbClr val="41A4A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23826" y="102306"/>
            <a:ext cx="4369113" cy="816249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endParaRPr lang="ko-KR" altLang="en-US" sz="3600" b="1" dirty="0">
              <a:solidFill>
                <a:schemeClr val="bg1">
                  <a:alpha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18842" y="743508"/>
            <a:ext cx="4019699" cy="461665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기상 데이터 처리 방안 </a:t>
            </a:r>
            <a:endParaRPr lang="ko-KR" altLang="en-US" b="1" dirty="0">
              <a:solidFill>
                <a:schemeClr val="bg1">
                  <a:alpha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23826" y="102306"/>
            <a:ext cx="4369113" cy="655372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처리 방안 </a:t>
            </a:r>
            <a:endParaRPr lang="ko-KR" altLang="en-US" sz="3600" b="1" dirty="0">
              <a:solidFill>
                <a:schemeClr val="bg1">
                  <a:alpha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1655" y="1481045"/>
            <a:ext cx="2468928" cy="46166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1">
                <a:alpha val="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 기상 데이터 변수 축소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05761" y="3426485"/>
            <a:ext cx="1912336" cy="46166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 기상 데이터 정제</a:t>
            </a:r>
            <a:endParaRPr lang="ko-KR" altLang="en-US" sz="1600" b="1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81638" y="4026649"/>
            <a:ext cx="6317181" cy="1200329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solidFill>
                  <a:schemeClr val="bg1"/>
                </a:solidFill>
                <a:latin typeface="+mj-ea"/>
              </a:rPr>
              <a:t>총 </a:t>
            </a:r>
            <a:r>
              <a:rPr lang="en-US" altLang="ko-KR" sz="1600" b="1" dirty="0" smtClean="0">
                <a:solidFill>
                  <a:schemeClr val="bg1"/>
                </a:solidFill>
                <a:latin typeface="+mj-ea"/>
              </a:rPr>
              <a:t>9</a:t>
            </a:r>
            <a:r>
              <a:rPr lang="ko-KR" altLang="en-US" sz="1600" b="1" dirty="0" smtClean="0">
                <a:solidFill>
                  <a:schemeClr val="bg1"/>
                </a:solidFill>
                <a:latin typeface="+mj-ea"/>
              </a:rPr>
              <a:t>년치의 월 별 기상 데이터 중 </a:t>
            </a:r>
            <a:r>
              <a:rPr lang="ko-KR" altLang="en-US" sz="1600" b="1" dirty="0" err="1" smtClean="0">
                <a:solidFill>
                  <a:schemeClr val="bg1"/>
                </a:solidFill>
                <a:latin typeface="+mj-ea"/>
              </a:rPr>
              <a:t>결측치의</a:t>
            </a:r>
            <a:r>
              <a:rPr lang="ko-KR" altLang="en-US" sz="1600" b="1" dirty="0" smtClean="0">
                <a:solidFill>
                  <a:schemeClr val="bg1"/>
                </a:solidFill>
                <a:latin typeface="+mj-ea"/>
              </a:rPr>
              <a:t> 경우 기상이 비슷한 지역의 유사 데이터 활용</a:t>
            </a:r>
            <a:endParaRPr lang="en-US" altLang="ko-KR" sz="1600" b="1" dirty="0" smtClean="0">
              <a:solidFill>
                <a:schemeClr val="bg1"/>
              </a:solidFill>
              <a:latin typeface="+mj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solidFill>
                  <a:schemeClr val="bg1"/>
                </a:solidFill>
                <a:latin typeface="+mj-ea"/>
              </a:rPr>
              <a:t>유사 데이터가 없을 경우</a:t>
            </a:r>
            <a:r>
              <a:rPr lang="en-US" altLang="ko-KR" sz="1600" b="1" dirty="0" smtClean="0">
                <a:solidFill>
                  <a:schemeClr val="bg1"/>
                </a:solidFill>
                <a:latin typeface="+mj-ea"/>
              </a:rPr>
              <a:t>, 1</a:t>
            </a:r>
            <a:r>
              <a:rPr lang="ko-KR" altLang="en-US" sz="1600" b="1" dirty="0" smtClean="0">
                <a:solidFill>
                  <a:schemeClr val="bg1"/>
                </a:solidFill>
                <a:latin typeface="+mj-ea"/>
              </a:rPr>
              <a:t>개월 전후의 데이터 평균을 활용 </a:t>
            </a:r>
            <a:endParaRPr lang="ko-KR" altLang="en-US" sz="16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77532" y="2084433"/>
            <a:ext cx="10292833" cy="1200329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solidFill>
                  <a:schemeClr val="bg1"/>
                </a:solidFill>
                <a:latin typeface="+mj-ea"/>
              </a:rPr>
              <a:t>태양광 에너지가 영향을 받는 주요 인자 선별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+mj-ea"/>
              </a:rPr>
              <a:t>: </a:t>
            </a:r>
            <a:r>
              <a:rPr lang="ko-KR" altLang="en-US" sz="1600" b="1" dirty="0" smtClean="0">
                <a:solidFill>
                  <a:schemeClr val="bg1"/>
                </a:solidFill>
                <a:latin typeface="+mj-ea"/>
              </a:rPr>
              <a:t>일사량</a:t>
            </a:r>
            <a:r>
              <a:rPr lang="en-US" altLang="ko-KR" sz="1600" b="1" dirty="0" smtClean="0">
                <a:solidFill>
                  <a:schemeClr val="bg1"/>
                </a:solidFill>
                <a:latin typeface="+mj-ea"/>
              </a:rPr>
              <a:t>, </a:t>
            </a:r>
            <a:r>
              <a:rPr lang="ko-KR" altLang="en-US" sz="1600" b="1" dirty="0" smtClean="0">
                <a:solidFill>
                  <a:schemeClr val="bg1"/>
                </a:solidFill>
                <a:latin typeface="+mj-ea"/>
              </a:rPr>
              <a:t>온도</a:t>
            </a:r>
            <a:r>
              <a:rPr lang="en-US" altLang="ko-KR" sz="1600" b="1" dirty="0" smtClean="0">
                <a:solidFill>
                  <a:schemeClr val="bg1"/>
                </a:solidFill>
                <a:latin typeface="+mj-ea"/>
              </a:rPr>
              <a:t>, </a:t>
            </a:r>
            <a:r>
              <a:rPr lang="ko-KR" altLang="en-US" sz="1600" b="1" dirty="0" smtClean="0">
                <a:solidFill>
                  <a:schemeClr val="bg1"/>
                </a:solidFill>
                <a:latin typeface="+mj-ea"/>
              </a:rPr>
              <a:t>미세먼지</a:t>
            </a:r>
            <a:r>
              <a:rPr lang="en-US" altLang="ko-KR" sz="1600" b="1" dirty="0" smtClean="0">
                <a:solidFill>
                  <a:schemeClr val="bg1"/>
                </a:solidFill>
                <a:latin typeface="+mj-ea"/>
              </a:rPr>
              <a:t>, </a:t>
            </a:r>
            <a:r>
              <a:rPr lang="ko-KR" altLang="en-US" sz="1600" b="1" dirty="0" smtClean="0">
                <a:solidFill>
                  <a:schemeClr val="bg1"/>
                </a:solidFill>
                <a:latin typeface="+mj-ea"/>
              </a:rPr>
              <a:t>습도</a:t>
            </a:r>
            <a:r>
              <a:rPr lang="en-US" altLang="ko-KR" sz="1600" b="1" dirty="0" smtClean="0">
                <a:solidFill>
                  <a:schemeClr val="bg1"/>
                </a:solidFill>
                <a:latin typeface="+mj-ea"/>
              </a:rPr>
              <a:t>, </a:t>
            </a:r>
            <a:r>
              <a:rPr lang="ko-KR" altLang="en-US" sz="1600" b="1" dirty="0" smtClean="0">
                <a:solidFill>
                  <a:schemeClr val="bg1"/>
                </a:solidFill>
                <a:latin typeface="+mj-ea"/>
              </a:rPr>
              <a:t>강수량</a:t>
            </a:r>
            <a:r>
              <a:rPr lang="en-US" altLang="ko-KR" sz="1600" b="1" dirty="0">
                <a:solidFill>
                  <a:schemeClr val="bg1"/>
                </a:solidFill>
                <a:latin typeface="+mj-ea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+mj-ea"/>
              </a:rPr>
              <a:t>(</a:t>
            </a:r>
            <a:r>
              <a:rPr lang="ko-KR" altLang="en-US" sz="1600" b="1" dirty="0" smtClean="0">
                <a:solidFill>
                  <a:schemeClr val="bg1"/>
                </a:solidFill>
                <a:latin typeface="+mj-ea"/>
              </a:rPr>
              <a:t>손정훈</a:t>
            </a:r>
            <a:r>
              <a:rPr lang="en-US" altLang="ko-KR" sz="1600" b="1" dirty="0" smtClean="0">
                <a:solidFill>
                  <a:schemeClr val="bg1"/>
                </a:solidFill>
                <a:latin typeface="+mj-ea"/>
              </a:rPr>
              <a:t>, </a:t>
            </a:r>
            <a:r>
              <a:rPr lang="ko-KR" altLang="en-US" sz="1600" b="1" dirty="0" err="1" smtClean="0">
                <a:solidFill>
                  <a:schemeClr val="bg1"/>
                </a:solidFill>
                <a:latin typeface="+mj-ea"/>
              </a:rPr>
              <a:t>정수종</a:t>
            </a:r>
            <a:r>
              <a:rPr lang="en-US" altLang="ko-KR" sz="1600" b="1" dirty="0" smtClean="0">
                <a:solidFill>
                  <a:schemeClr val="bg1"/>
                </a:solidFill>
                <a:latin typeface="+mj-ea"/>
              </a:rPr>
              <a:t>(2019))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solidFill>
                  <a:schemeClr val="bg1"/>
                </a:solidFill>
                <a:latin typeface="+mj-ea"/>
              </a:rPr>
              <a:t>이 변수들 중 일사량이 태양광 발전에 가장 큰 영향을 끼치므로</a:t>
            </a:r>
            <a:r>
              <a:rPr lang="en-US" altLang="ko-KR" sz="1600" b="1" dirty="0">
                <a:solidFill>
                  <a:schemeClr val="bg1"/>
                </a:solidFill>
                <a:latin typeface="+mj-ea"/>
              </a:rPr>
              <a:t>(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</a:rPr>
              <a:t>손정훈</a:t>
            </a:r>
            <a:r>
              <a:rPr lang="en-US" altLang="ko-KR" sz="1600" b="1" dirty="0">
                <a:solidFill>
                  <a:schemeClr val="bg1"/>
                </a:solidFill>
                <a:latin typeface="+mj-ea"/>
              </a:rPr>
              <a:t>,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</a:rPr>
              <a:t>정수종</a:t>
            </a:r>
            <a:r>
              <a:rPr lang="en-US" altLang="ko-KR" sz="1600" b="1" dirty="0">
                <a:solidFill>
                  <a:schemeClr val="bg1"/>
                </a:solidFill>
                <a:latin typeface="+mj-ea"/>
              </a:rPr>
              <a:t>(2019))</a:t>
            </a:r>
          </a:p>
          <a:p>
            <a:pPr algn="just"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bg1"/>
                </a:solidFill>
                <a:latin typeface="+mj-ea"/>
              </a:rPr>
              <a:t>    , </a:t>
            </a:r>
            <a:r>
              <a:rPr lang="ko-KR" altLang="en-US" sz="1600" b="1" dirty="0" smtClean="0">
                <a:solidFill>
                  <a:schemeClr val="bg1"/>
                </a:solidFill>
                <a:latin typeface="+mj-ea"/>
              </a:rPr>
              <a:t>일사량을 </a:t>
            </a:r>
            <a:r>
              <a:rPr lang="ko-KR" altLang="en-US" sz="1600" b="1" dirty="0" smtClean="0">
                <a:solidFill>
                  <a:srgbClr val="FFC000"/>
                </a:solidFill>
                <a:latin typeface="+mj-ea"/>
              </a:rPr>
              <a:t>주요 변수</a:t>
            </a:r>
            <a:r>
              <a:rPr lang="ko-KR" altLang="en-US" sz="1600" b="1" dirty="0" smtClean="0">
                <a:solidFill>
                  <a:schemeClr val="bg1"/>
                </a:solidFill>
                <a:latin typeface="+mj-ea"/>
              </a:rPr>
              <a:t>로 하여 분석 필요</a:t>
            </a:r>
            <a:endParaRPr lang="en-US" altLang="ko-KR" sz="16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77532" y="5412614"/>
            <a:ext cx="8324982" cy="461665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FFFF00"/>
                </a:solidFill>
              </a:rPr>
              <a:t>변수 축소의 결과로 기상 데이터는 일사량</a:t>
            </a:r>
            <a:r>
              <a:rPr lang="en-US" altLang="ko-KR" sz="1600" b="1" dirty="0" smtClean="0">
                <a:solidFill>
                  <a:srgbClr val="FFFF00"/>
                </a:solidFill>
              </a:rPr>
              <a:t>, </a:t>
            </a:r>
            <a:r>
              <a:rPr lang="ko-KR" altLang="en-US" sz="1600" b="1" dirty="0" smtClean="0">
                <a:solidFill>
                  <a:srgbClr val="FFFF00"/>
                </a:solidFill>
              </a:rPr>
              <a:t>온도</a:t>
            </a:r>
            <a:r>
              <a:rPr lang="en-US" altLang="ko-KR" sz="1600" b="1" dirty="0" smtClean="0">
                <a:solidFill>
                  <a:srgbClr val="FFFF00"/>
                </a:solidFill>
              </a:rPr>
              <a:t>, </a:t>
            </a:r>
            <a:r>
              <a:rPr lang="ko-KR" altLang="en-US" sz="1600" b="1" dirty="0" smtClean="0">
                <a:solidFill>
                  <a:srgbClr val="FFFF00"/>
                </a:solidFill>
              </a:rPr>
              <a:t>미세먼지</a:t>
            </a:r>
            <a:r>
              <a:rPr lang="en-US" altLang="ko-KR" sz="1600" b="1" dirty="0" smtClean="0">
                <a:solidFill>
                  <a:srgbClr val="FFFF00"/>
                </a:solidFill>
              </a:rPr>
              <a:t>, </a:t>
            </a:r>
            <a:r>
              <a:rPr lang="ko-KR" altLang="en-US" sz="1600" b="1" dirty="0" smtClean="0">
                <a:solidFill>
                  <a:srgbClr val="FFFF00"/>
                </a:solidFill>
              </a:rPr>
              <a:t>습도</a:t>
            </a:r>
            <a:r>
              <a:rPr lang="en-US" altLang="ko-KR" sz="1600" b="1" dirty="0" smtClean="0">
                <a:solidFill>
                  <a:srgbClr val="FFFF00"/>
                </a:solidFill>
              </a:rPr>
              <a:t>, </a:t>
            </a:r>
            <a:r>
              <a:rPr lang="ko-KR" altLang="en-US" sz="1600" b="1" dirty="0" smtClean="0">
                <a:solidFill>
                  <a:srgbClr val="FFFF00"/>
                </a:solidFill>
              </a:rPr>
              <a:t>강수량을 정제하여 사용  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2090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3859"/>
            </a:gs>
            <a:gs pos="100000">
              <a:srgbClr val="41A4A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23826" y="102306"/>
            <a:ext cx="4369113" cy="816249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endParaRPr lang="ko-KR" altLang="en-US" sz="3600" b="1" dirty="0">
              <a:solidFill>
                <a:schemeClr val="bg1">
                  <a:alpha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18842" y="743508"/>
            <a:ext cx="4019699" cy="414024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일사량 데이터 처리 방안 </a:t>
            </a:r>
            <a:endParaRPr lang="ko-KR" altLang="en-US" b="1" dirty="0">
              <a:solidFill>
                <a:schemeClr val="bg1">
                  <a:alpha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23826" y="102306"/>
            <a:ext cx="4369113" cy="655372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처리 방안 </a:t>
            </a:r>
            <a:endParaRPr lang="ko-KR" altLang="en-US" sz="3600" b="1" dirty="0">
              <a:solidFill>
                <a:schemeClr val="bg1">
                  <a:alpha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01655" y="1481045"/>
            <a:ext cx="1912337" cy="46166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1">
                <a:alpha val="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 일사량 </a:t>
            </a:r>
            <a:r>
              <a:rPr lang="en-US" altLang="ko-KR" sz="1600" b="1" dirty="0" smtClean="0">
                <a:solidFill>
                  <a:schemeClr val="bg1"/>
                </a:solidFill>
                <a:latin typeface="+mj-ea"/>
                <a:ea typeface="+mj-ea"/>
              </a:rPr>
              <a:t>Crawling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01655" y="3749580"/>
            <a:ext cx="2210509" cy="46166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 일사량 </a:t>
            </a:r>
            <a:r>
              <a:rPr lang="en-US" altLang="ko-KR" sz="1600" b="1" dirty="0" smtClean="0">
                <a:solidFill>
                  <a:schemeClr val="bg1"/>
                </a:solidFill>
                <a:latin typeface="+mj-ea"/>
                <a:ea typeface="+mj-ea"/>
              </a:rPr>
              <a:t>IDW </a:t>
            </a:r>
            <a:r>
              <a:rPr lang="ko-KR" altLang="en-US" sz="1600" b="1" dirty="0" err="1" smtClean="0">
                <a:solidFill>
                  <a:schemeClr val="bg1"/>
                </a:solidFill>
                <a:latin typeface="+mj-ea"/>
                <a:ea typeface="+mj-ea"/>
              </a:rPr>
              <a:t>보간법</a:t>
            </a:r>
            <a:endParaRPr lang="ko-KR" altLang="en-US" sz="1600" b="1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/>
          <a:srcRect l="14048" r="14140"/>
          <a:stretch/>
        </p:blipFill>
        <p:spPr>
          <a:xfrm>
            <a:off x="7436393" y="3493531"/>
            <a:ext cx="4222207" cy="30665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383" y="918555"/>
            <a:ext cx="4527119" cy="2250571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1077533" y="2061315"/>
            <a:ext cx="6207850" cy="1569660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solidFill>
                  <a:schemeClr val="bg1"/>
                </a:solidFill>
                <a:latin typeface="+mj-ea"/>
              </a:rPr>
              <a:t>서울시 구별 관측소 기준 </a:t>
            </a:r>
            <a:r>
              <a:rPr lang="en-US" altLang="ko-KR" sz="1600" b="1" dirty="0">
                <a:solidFill>
                  <a:schemeClr val="bg1"/>
                </a:solidFill>
              </a:rPr>
              <a:t>Selenium</a:t>
            </a:r>
            <a:r>
              <a:rPr lang="ko-KR" altLang="en-US" sz="1600" b="1" dirty="0">
                <a:solidFill>
                  <a:schemeClr val="bg1"/>
                </a:solidFill>
              </a:rPr>
              <a:t>을 이용하여</a:t>
            </a:r>
            <a:r>
              <a:rPr lang="en-US" altLang="ko-KR" sz="1600" b="1" dirty="0">
                <a:solidFill>
                  <a:schemeClr val="bg1"/>
                </a:solidFill>
              </a:rPr>
              <a:t> 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lvl="0" algn="just"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  <a:latin typeface="+mj-ea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+mj-ea"/>
              </a:rPr>
              <a:t>   NASA </a:t>
            </a:r>
            <a:r>
              <a:rPr lang="en-US" altLang="en-US" sz="1600" dirty="0" smtClean="0"/>
              <a:t> </a:t>
            </a:r>
            <a:r>
              <a:rPr lang="en-US" altLang="en-US" sz="1600" b="1" dirty="0">
                <a:solidFill>
                  <a:schemeClr val="bg1"/>
                </a:solidFill>
              </a:rPr>
              <a:t>irradiation map</a:t>
            </a:r>
            <a:r>
              <a:rPr lang="ko-KR" altLang="en-US" sz="1600" b="1" dirty="0">
                <a:solidFill>
                  <a:schemeClr val="bg1"/>
                </a:solidFill>
              </a:rPr>
              <a:t>에서 </a:t>
            </a:r>
            <a:r>
              <a:rPr lang="en-US" altLang="ko-KR" sz="1600" b="1" dirty="0">
                <a:solidFill>
                  <a:schemeClr val="bg1"/>
                </a:solidFill>
              </a:rPr>
              <a:t>9</a:t>
            </a:r>
            <a:r>
              <a:rPr lang="ko-KR" altLang="en-US" sz="1600" b="1" dirty="0">
                <a:solidFill>
                  <a:schemeClr val="bg1"/>
                </a:solidFill>
              </a:rPr>
              <a:t>년치 일 별 일사량 추출</a:t>
            </a:r>
            <a:endParaRPr lang="en-US" altLang="ko-KR" sz="1600" b="1" dirty="0" smtClean="0">
              <a:solidFill>
                <a:schemeClr val="bg1"/>
              </a:solidFill>
              <a:latin typeface="+mj-ea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solidFill>
                  <a:schemeClr val="bg1"/>
                </a:solidFill>
                <a:latin typeface="+mj-ea"/>
              </a:rPr>
              <a:t>서울시 자전거 도로 좌표 </a:t>
            </a:r>
            <a:r>
              <a:rPr lang="en-US" altLang="ko-KR" sz="1600" b="1" dirty="0" smtClean="0">
                <a:solidFill>
                  <a:schemeClr val="bg1"/>
                </a:solidFill>
                <a:latin typeface="+mj-ea"/>
              </a:rPr>
              <a:t>22244</a:t>
            </a:r>
            <a:r>
              <a:rPr lang="ko-KR" altLang="en-US" sz="1600" b="1" dirty="0" smtClean="0">
                <a:solidFill>
                  <a:schemeClr val="bg1"/>
                </a:solidFill>
                <a:latin typeface="+mj-ea"/>
              </a:rPr>
              <a:t>개에 대하여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위와 같은 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lvl="0" algn="just"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  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방법으로 일사량 추출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153038" y="4329850"/>
            <a:ext cx="6207850" cy="830997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solidFill>
                  <a:schemeClr val="bg1"/>
                </a:solidFill>
                <a:latin typeface="+mj-ea"/>
              </a:rPr>
              <a:t>관측소 기준 추출된 일사량을 이용하여 </a:t>
            </a:r>
            <a:r>
              <a:rPr lang="en-US" altLang="ko-KR" sz="1600" b="1" dirty="0" smtClean="0">
                <a:solidFill>
                  <a:schemeClr val="bg1"/>
                </a:solidFill>
                <a:latin typeface="+mj-ea"/>
              </a:rPr>
              <a:t>IDW</a:t>
            </a:r>
            <a:r>
              <a:rPr lang="ko-KR" altLang="en-US" sz="1600" b="1" dirty="0" err="1" smtClean="0">
                <a:solidFill>
                  <a:schemeClr val="bg1"/>
                </a:solidFill>
                <a:latin typeface="+mj-ea"/>
              </a:rPr>
              <a:t>보간법</a:t>
            </a:r>
            <a:r>
              <a:rPr lang="ko-KR" altLang="en-US" sz="1600" b="1" dirty="0" smtClean="0">
                <a:solidFill>
                  <a:schemeClr val="bg1"/>
                </a:solidFill>
                <a:latin typeface="+mj-ea"/>
              </a:rPr>
              <a:t> 통해 서울시 전체 좌표 일사량 추출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41330" y="5490574"/>
            <a:ext cx="6844053" cy="783356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FFFF00"/>
                </a:solidFill>
              </a:rPr>
              <a:t>Crawling </a:t>
            </a:r>
            <a:r>
              <a:rPr lang="ko-KR" altLang="en-US" sz="1600" b="1" dirty="0" smtClean="0">
                <a:solidFill>
                  <a:srgbClr val="FFFF00"/>
                </a:solidFill>
              </a:rPr>
              <a:t>데이터와 </a:t>
            </a:r>
            <a:r>
              <a:rPr lang="en-US" altLang="ko-KR" sz="1600" b="1" dirty="0" smtClean="0">
                <a:solidFill>
                  <a:srgbClr val="FFFF00"/>
                </a:solidFill>
              </a:rPr>
              <a:t>IDW </a:t>
            </a:r>
            <a:r>
              <a:rPr lang="ko-KR" altLang="en-US" sz="1600" b="1" dirty="0" err="1" smtClean="0">
                <a:solidFill>
                  <a:srgbClr val="FFFF00"/>
                </a:solidFill>
              </a:rPr>
              <a:t>보간법</a:t>
            </a:r>
            <a:r>
              <a:rPr lang="ko-KR" altLang="en-US" sz="1600" b="1" dirty="0" smtClean="0">
                <a:solidFill>
                  <a:srgbClr val="FFFF00"/>
                </a:solidFill>
              </a:rPr>
              <a:t> 데이터를 비교한 결과</a:t>
            </a:r>
            <a:r>
              <a:rPr lang="en-US" altLang="ko-KR" sz="1600" b="1" dirty="0" smtClean="0">
                <a:solidFill>
                  <a:srgbClr val="FFFF00"/>
                </a:solidFill>
              </a:rPr>
              <a:t>, Crawling</a:t>
            </a:r>
            <a:r>
              <a:rPr lang="ko-KR" altLang="en-US" sz="1600" b="1" dirty="0" smtClean="0">
                <a:solidFill>
                  <a:srgbClr val="FFFF00"/>
                </a:solidFill>
              </a:rPr>
              <a:t>데이터에 다량의 중복 데이터 확인</a:t>
            </a:r>
            <a:r>
              <a:rPr lang="en-US" altLang="ko-KR" sz="1600" b="1" dirty="0" smtClean="0">
                <a:solidFill>
                  <a:srgbClr val="FFFF00"/>
                </a:solidFill>
              </a:rPr>
              <a:t> -&gt; IDW </a:t>
            </a:r>
            <a:r>
              <a:rPr lang="ko-KR" altLang="en-US" sz="1600" b="1" dirty="0" err="1" smtClean="0">
                <a:solidFill>
                  <a:srgbClr val="FFFF00"/>
                </a:solidFill>
              </a:rPr>
              <a:t>보간법</a:t>
            </a:r>
            <a:r>
              <a:rPr lang="ko-KR" altLang="en-US" sz="1600" b="1" dirty="0" smtClean="0">
                <a:solidFill>
                  <a:srgbClr val="FFFF00"/>
                </a:solidFill>
              </a:rPr>
              <a:t> 추출 일사량 사용</a:t>
            </a:r>
            <a:r>
              <a:rPr lang="en-US" altLang="ko-KR" sz="1600" b="1" dirty="0" smtClean="0">
                <a:solidFill>
                  <a:srgbClr val="FFFF00"/>
                </a:solidFill>
              </a:rPr>
              <a:t> </a:t>
            </a:r>
            <a:r>
              <a:rPr lang="ko-KR" altLang="en-US" sz="1600" b="1" dirty="0" smtClean="0">
                <a:solidFill>
                  <a:srgbClr val="FFFF00"/>
                </a:solidFill>
              </a:rPr>
              <a:t> 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6538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3859"/>
            </a:gs>
            <a:gs pos="100000">
              <a:srgbClr val="41A4A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23826" y="102306"/>
            <a:ext cx="4369113" cy="816249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endParaRPr lang="ko-KR" altLang="en-US" sz="3600" b="1" dirty="0">
              <a:solidFill>
                <a:schemeClr val="bg1">
                  <a:alpha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18842" y="743508"/>
            <a:ext cx="4019699" cy="414024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자전거 도로 데이터 처리 방안</a:t>
            </a:r>
            <a:endParaRPr lang="ko-KR" altLang="en-US" b="1" dirty="0">
              <a:solidFill>
                <a:schemeClr val="bg1">
                  <a:alpha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23826" y="102306"/>
            <a:ext cx="4369113" cy="655372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처리 방안 </a:t>
            </a:r>
            <a:endParaRPr lang="ko-KR" altLang="en-US" sz="3600" b="1" dirty="0">
              <a:solidFill>
                <a:schemeClr val="bg1">
                  <a:alpha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473" y="395838"/>
            <a:ext cx="4578555" cy="24843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01655" y="1481045"/>
            <a:ext cx="2554770" cy="46166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1">
                <a:alpha val="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 자전거 도로 좌표 데이터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01655" y="3911314"/>
            <a:ext cx="2886371" cy="46166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 자전거 도로 폭</a:t>
            </a:r>
            <a:r>
              <a:rPr lang="en-US" altLang="ko-KR" sz="1600" b="1" dirty="0" smtClean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길이 데이터</a:t>
            </a:r>
            <a:endParaRPr lang="ko-KR" altLang="en-US" sz="1600" b="1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77532" y="4471854"/>
            <a:ext cx="5868827" cy="1200329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solidFill>
                  <a:schemeClr val="bg1"/>
                </a:solidFill>
                <a:latin typeface="+mj-ea"/>
              </a:rPr>
              <a:t>구 별 자전거 도로 길이 합과 구 별 자전거 도로 폭 평균을 곱하여 </a:t>
            </a:r>
            <a:r>
              <a:rPr lang="ko-KR" altLang="en-US" sz="1600" b="1" dirty="0" smtClean="0">
                <a:solidFill>
                  <a:srgbClr val="FFC000"/>
                </a:solidFill>
                <a:latin typeface="+mj-ea"/>
              </a:rPr>
              <a:t>구 별 자전거 도로 평균 면적 산출</a:t>
            </a:r>
            <a:r>
              <a:rPr lang="en-US" altLang="ko-KR" sz="1600" b="1" dirty="0" smtClean="0">
                <a:solidFill>
                  <a:srgbClr val="FFC000"/>
                </a:solidFill>
                <a:latin typeface="+mj-ea"/>
              </a:rPr>
              <a:t>(m^2)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solidFill>
                  <a:schemeClr val="bg1"/>
                </a:solidFill>
                <a:latin typeface="+mj-ea"/>
              </a:rPr>
              <a:t>해당 데이터는 발전량 산출 모델에 사용</a:t>
            </a:r>
            <a:endParaRPr lang="ko-KR" altLang="en-US" sz="16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77533" y="2118512"/>
            <a:ext cx="6287363" cy="1569660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dirty="0" smtClean="0">
                <a:solidFill>
                  <a:schemeClr val="bg1"/>
                </a:solidFill>
              </a:rPr>
              <a:t>Sampling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을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사용하여 원본 </a:t>
            </a:r>
            <a:r>
              <a:rPr lang="en-US" altLang="ko-KR" sz="1600" b="1" dirty="0" err="1" smtClean="0">
                <a:solidFill>
                  <a:schemeClr val="bg1"/>
                </a:solidFill>
              </a:rPr>
              <a:t>shp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파일의 중복 좌표 제거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  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약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4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만 여개의 좌표 중 </a:t>
            </a:r>
            <a:r>
              <a:rPr lang="ko-KR" altLang="en-US" sz="1600" b="1" dirty="0" smtClean="0">
                <a:solidFill>
                  <a:srgbClr val="FFC000"/>
                </a:solidFill>
              </a:rPr>
              <a:t>약 </a:t>
            </a:r>
            <a:r>
              <a:rPr lang="en-US" altLang="ko-KR" sz="1600" b="1" dirty="0" smtClean="0">
                <a:solidFill>
                  <a:srgbClr val="FFC000"/>
                </a:solidFill>
              </a:rPr>
              <a:t>2</a:t>
            </a:r>
            <a:r>
              <a:rPr lang="ko-KR" altLang="en-US" sz="1600" b="1" dirty="0" smtClean="0">
                <a:solidFill>
                  <a:srgbClr val="FFC000"/>
                </a:solidFill>
              </a:rPr>
              <a:t>만 여개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추출 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solidFill>
                  <a:schemeClr val="bg1"/>
                </a:solidFill>
                <a:latin typeface="+mj-ea"/>
              </a:rPr>
              <a:t>경기도에 위치한 좌표 값 제거</a:t>
            </a:r>
            <a:endParaRPr lang="en-US" altLang="ko-KR" sz="1600" b="1" dirty="0" smtClean="0">
              <a:solidFill>
                <a:schemeClr val="bg1"/>
              </a:solidFill>
              <a:latin typeface="+mj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solidFill>
                  <a:schemeClr val="bg1"/>
                </a:solidFill>
                <a:latin typeface="+mj-ea"/>
              </a:rPr>
              <a:t>해당 데이터는 </a:t>
            </a:r>
            <a:r>
              <a:rPr lang="en-US" altLang="ko-KR" sz="1600" b="1" dirty="0" smtClean="0">
                <a:solidFill>
                  <a:schemeClr val="bg1"/>
                </a:solidFill>
                <a:latin typeface="+mj-ea"/>
              </a:rPr>
              <a:t>IDW</a:t>
            </a:r>
            <a:r>
              <a:rPr lang="ko-KR" altLang="en-US" sz="1600" b="1" dirty="0" err="1" smtClean="0">
                <a:solidFill>
                  <a:schemeClr val="bg1"/>
                </a:solidFill>
                <a:latin typeface="+mj-ea"/>
              </a:rPr>
              <a:t>보간법을</a:t>
            </a:r>
            <a:r>
              <a:rPr lang="ko-KR" altLang="en-US" sz="1600" b="1" dirty="0" smtClean="0">
                <a:solidFill>
                  <a:schemeClr val="bg1"/>
                </a:solidFill>
                <a:latin typeface="+mj-ea"/>
              </a:rPr>
              <a:t> 통한 </a:t>
            </a:r>
            <a:r>
              <a:rPr lang="ko-KR" altLang="en-US" sz="1600" b="1" dirty="0" err="1" smtClean="0">
                <a:solidFill>
                  <a:schemeClr val="bg1"/>
                </a:solidFill>
                <a:latin typeface="+mj-ea"/>
              </a:rPr>
              <a:t>좌표별</a:t>
            </a:r>
            <a:r>
              <a:rPr lang="ko-KR" altLang="en-US" sz="1600" b="1" dirty="0" smtClean="0">
                <a:solidFill>
                  <a:schemeClr val="bg1"/>
                </a:solidFill>
                <a:latin typeface="+mj-ea"/>
              </a:rPr>
              <a:t> 일사량 추출에 사용</a:t>
            </a:r>
            <a:endParaRPr lang="ko-KR" altLang="en-US" sz="1600" b="1" dirty="0">
              <a:solidFill>
                <a:srgbClr val="FFC000"/>
              </a:solidFill>
              <a:latin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286" y="3183712"/>
            <a:ext cx="2352675" cy="355282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1961" y="3183712"/>
            <a:ext cx="235267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182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3859"/>
            </a:gs>
            <a:gs pos="100000">
              <a:srgbClr val="41A4A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23826" y="102306"/>
            <a:ext cx="4369113" cy="816249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endParaRPr lang="ko-KR" altLang="en-US" sz="3600" b="1" dirty="0">
              <a:solidFill>
                <a:schemeClr val="bg1">
                  <a:alpha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18842" y="743508"/>
            <a:ext cx="4019699" cy="461665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기타 데이터 처리 방안</a:t>
            </a:r>
            <a:endParaRPr lang="ko-KR" altLang="en-US" b="1" dirty="0">
              <a:solidFill>
                <a:schemeClr val="bg1">
                  <a:alpha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23826" y="102306"/>
            <a:ext cx="4369113" cy="655372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처리 방안 </a:t>
            </a:r>
            <a:endParaRPr lang="ko-KR" altLang="en-US" sz="3600" b="1" dirty="0">
              <a:solidFill>
                <a:schemeClr val="bg1">
                  <a:alpha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1655" y="1481045"/>
            <a:ext cx="2160815" cy="46166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1">
                <a:alpha val="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 보안등</a:t>
            </a:r>
            <a:r>
              <a:rPr lang="en-US" altLang="ko-KR" sz="1600" b="1" dirty="0" smtClean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공원 데이터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77533" y="2118512"/>
            <a:ext cx="7002980" cy="1569660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solidFill>
                  <a:schemeClr val="bg1"/>
                </a:solidFill>
              </a:rPr>
              <a:t>두 데이터는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솔라로드의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600" b="1" dirty="0" smtClean="0">
                <a:solidFill>
                  <a:srgbClr val="FFC000"/>
                </a:solidFill>
              </a:rPr>
              <a:t>사회 비용 절감 측면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에서 고려되는 요소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solidFill>
                  <a:schemeClr val="bg1"/>
                </a:solidFill>
              </a:rPr>
              <a:t>보안등의 경우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솔라로드의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LED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패널이 보안등 대체 가능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  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따라서 보안등의 개수가 적을 지역구일수록 높은 입지 순위를 가짐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solidFill>
                  <a:schemeClr val="bg1"/>
                </a:solidFill>
              </a:rPr>
              <a:t>소규모 공원에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솔라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로드의 전력 생산을 통해 충분한 전력을 공급 가능</a:t>
            </a: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01656" y="3863974"/>
            <a:ext cx="1345806" cy="46166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1">
                <a:alpha val="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인구 데이터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77533" y="4501441"/>
            <a:ext cx="6287363" cy="461665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ko-KR" altLang="en-US" sz="1600" b="1" dirty="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24" b="90040" l="7143" r="92431">
                        <a14:foregroundMark x1="53092" y1="23038" x2="53092" y2="230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949"/>
          <a:stretch/>
        </p:blipFill>
        <p:spPr>
          <a:xfrm>
            <a:off x="7474395" y="1152995"/>
            <a:ext cx="2844826" cy="28956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0781" y1="21719" x2="30781" y2="217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339" y="587220"/>
            <a:ext cx="2710979" cy="271097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89" b="100000" l="0" r="100000">
                        <a14:foregroundMark x1="59111" y1="42000" x2="59111" y2="42000"/>
                        <a14:foregroundMark x1="21556" y1="24000" x2="21556" y2="24000"/>
                        <a14:foregroundMark x1="15778" y1="63778" x2="15778" y2="63778"/>
                        <a14:foregroundMark x1="76667" y1="71778" x2="76667" y2="71778"/>
                        <a14:foregroundMark x1="84444" y1="37778" x2="84444" y2="3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324" y="3863974"/>
            <a:ext cx="2357589" cy="235758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077532" y="4400223"/>
            <a:ext cx="7171945" cy="1200329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solidFill>
                  <a:schemeClr val="bg1"/>
                </a:solidFill>
              </a:rPr>
              <a:t>사업화 과정에서 실시되는 </a:t>
            </a:r>
            <a:r>
              <a:rPr lang="ko-KR" altLang="en-US" sz="1600" b="1" dirty="0" smtClean="0">
                <a:solidFill>
                  <a:srgbClr val="FFC000"/>
                </a:solidFill>
              </a:rPr>
              <a:t>전동기 충전 및 대여소 설치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를 위한 </a:t>
            </a:r>
            <a:r>
              <a:rPr lang="ko-KR" altLang="en-US" sz="1600" b="1" dirty="0" smtClean="0">
                <a:solidFill>
                  <a:srgbClr val="FFC000"/>
                </a:solidFill>
              </a:rPr>
              <a:t>수요 인구 파악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을 위한 요소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구 내에 인구가 많을수록 수요가 많을 것이라고 가정</a:t>
            </a:r>
            <a:r>
              <a:rPr lang="en-US" altLang="ko-KR" sz="1600" b="1" smtClean="0">
                <a:solidFill>
                  <a:schemeClr val="bg1"/>
                </a:solidFill>
              </a:rPr>
              <a:t>.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solidFill>
                  <a:schemeClr val="bg1"/>
                </a:solidFill>
              </a:rPr>
              <a:t>각 구 별 유동 인구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직장 인구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거주 인구 데이터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(km^2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단위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)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사용</a:t>
            </a:r>
            <a:endParaRPr lang="en-US" altLang="ko-KR" sz="16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3407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3859"/>
            </a:gs>
            <a:gs pos="100000">
              <a:srgbClr val="41A4A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직사각형 145"/>
          <p:cNvSpPr/>
          <p:nvPr/>
        </p:nvSpPr>
        <p:spPr>
          <a:xfrm>
            <a:off x="1323826" y="102306"/>
            <a:ext cx="7115324" cy="735842"/>
          </a:xfrm>
          <a:prstGeom prst="rect">
            <a:avLst/>
          </a:prstGeom>
          <a:ln w="22225"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활용 분석기법</a:t>
            </a:r>
            <a:endParaRPr lang="ko-KR" altLang="en-US" sz="3600" b="1" dirty="0">
              <a:solidFill>
                <a:schemeClr val="bg1">
                  <a:alpha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23826" y="838148"/>
            <a:ext cx="4019699" cy="415498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일사량과 기상 데이터 간의 상관 관계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(1)</a:t>
            </a:r>
            <a:endParaRPr lang="ko-KR" altLang="en-US" sz="1600" b="1" dirty="0">
              <a:solidFill>
                <a:schemeClr val="bg1">
                  <a:alpha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48" y="1295322"/>
            <a:ext cx="4545508" cy="309406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988" y="1295322"/>
            <a:ext cx="4545508" cy="309406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95698" y="4389383"/>
            <a:ext cx="21291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강남구 일사량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</a:rPr>
              <a:t>강수량 관계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179614" y="4389383"/>
            <a:ext cx="19752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강남구 일사량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</a:rPr>
              <a:t>습도 관계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23316" y="4777378"/>
            <a:ext cx="10099180" cy="830997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solidFill>
                  <a:schemeClr val="bg1"/>
                </a:solidFill>
              </a:rPr>
              <a:t>강수량과 습도가 높아도 일사량은 전반적으로 낮지 않음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 -&gt; </a:t>
            </a:r>
            <a:r>
              <a:rPr lang="ko-KR" altLang="en-US" sz="1600" b="1" dirty="0" smtClean="0">
                <a:solidFill>
                  <a:srgbClr val="FFC000"/>
                </a:solidFill>
              </a:rPr>
              <a:t>여름의 계절적 특성</a:t>
            </a:r>
            <a:r>
              <a:rPr lang="en-US" altLang="ko-KR" sz="1600" b="1" dirty="0" smtClean="0">
                <a:solidFill>
                  <a:srgbClr val="FFC000"/>
                </a:solidFill>
              </a:rPr>
              <a:t>(</a:t>
            </a:r>
            <a:r>
              <a:rPr lang="ko-KR" altLang="en-US" sz="1600" b="1" dirty="0" smtClean="0">
                <a:solidFill>
                  <a:srgbClr val="FFC000"/>
                </a:solidFill>
              </a:rPr>
              <a:t>장마</a:t>
            </a:r>
            <a:r>
              <a:rPr lang="en-US" altLang="ko-KR" sz="1600" b="1" dirty="0" smtClean="0">
                <a:solidFill>
                  <a:srgbClr val="FFC000"/>
                </a:solidFill>
              </a:rPr>
              <a:t>, </a:t>
            </a:r>
            <a:r>
              <a:rPr lang="ko-KR" altLang="en-US" sz="1600" b="1" dirty="0" smtClean="0">
                <a:solidFill>
                  <a:srgbClr val="FFC000"/>
                </a:solidFill>
              </a:rPr>
              <a:t>긴 일조시간</a:t>
            </a:r>
            <a:r>
              <a:rPr lang="en-US" altLang="ko-KR" sz="1600" b="1" dirty="0" smtClean="0">
                <a:solidFill>
                  <a:srgbClr val="FFC000"/>
                </a:solidFill>
              </a:rPr>
              <a:t>)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으로 높은 강수량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,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습도 수치의 동시 발현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-&gt;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강수량과 습도는 발전량에 적게 영향을 미침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089978" y="7325604"/>
            <a:ext cx="6287363" cy="461665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ko-KR" altLang="en-US" sz="1600" b="1" dirty="0">
              <a:solidFill>
                <a:schemeClr val="bg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529975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3859"/>
            </a:gs>
            <a:gs pos="100000">
              <a:srgbClr val="41A4A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865" y="1272209"/>
            <a:ext cx="4634929" cy="315492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400" y="1272209"/>
            <a:ext cx="4634929" cy="315492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323826" y="102306"/>
            <a:ext cx="7115324" cy="735842"/>
          </a:xfrm>
          <a:prstGeom prst="rect">
            <a:avLst/>
          </a:prstGeom>
          <a:ln w="22225"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활용 분석기법</a:t>
            </a:r>
            <a:endParaRPr lang="ko-KR" altLang="en-US" sz="3600" b="1" dirty="0">
              <a:solidFill>
                <a:schemeClr val="bg1">
                  <a:alpha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23826" y="838148"/>
            <a:ext cx="4019699" cy="373885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일사량과 기상 데이터 간의 상관 관계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(2)</a:t>
            </a:r>
            <a:endParaRPr lang="ko-KR" altLang="en-US" sz="1600" b="1" dirty="0">
              <a:solidFill>
                <a:schemeClr val="bg1">
                  <a:alpha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67880" y="4389382"/>
            <a:ext cx="19752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강남구 일사량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</a:rPr>
              <a:t>온도 관계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79614" y="4389383"/>
            <a:ext cx="20649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강남구 일사량</a:t>
            </a:r>
            <a:r>
              <a:rPr lang="en-US" altLang="ko-KR" sz="1200" dirty="0" smtClean="0">
                <a:solidFill>
                  <a:schemeClr val="bg1"/>
                </a:solidFill>
              </a:rPr>
              <a:t>, pm10</a:t>
            </a:r>
            <a:r>
              <a:rPr lang="ko-KR" altLang="en-US" sz="1200" dirty="0" smtClean="0">
                <a:solidFill>
                  <a:schemeClr val="bg1"/>
                </a:solidFill>
              </a:rPr>
              <a:t> 관계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44522" y="4666381"/>
            <a:ext cx="5298579" cy="1200329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solidFill>
                  <a:schemeClr val="bg1"/>
                </a:solidFill>
              </a:rPr>
              <a:t>온도↑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여름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)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→ 일사량↑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온도↓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겨울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)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→ 일사량↓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solidFill>
                  <a:schemeClr val="bg1"/>
                </a:solidFill>
              </a:rPr>
              <a:t>여름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=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일조시간↑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,         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겨울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=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일조시간↓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solidFill>
                  <a:schemeClr val="bg1"/>
                </a:solidFill>
              </a:rPr>
              <a:t>일사량은 온도뿐만 아니라 일조시간과도 연관이 있다</a:t>
            </a:r>
            <a:r>
              <a:rPr lang="en-US" altLang="ko-KR" sz="1600" b="1" dirty="0">
                <a:solidFill>
                  <a:schemeClr val="bg1"/>
                </a:solidFill>
              </a:rPr>
              <a:t>.</a:t>
            </a: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496865" y="4777378"/>
            <a:ext cx="4930832" cy="1200329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solidFill>
                  <a:schemeClr val="bg1"/>
                </a:solidFill>
              </a:rPr>
              <a:t>일사량과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PM10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과는 연관관계가 적다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solidFill>
                  <a:schemeClr val="bg1"/>
                </a:solidFill>
              </a:rPr>
              <a:t>일사량은 미세먼지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(PM10)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보다 다른 기상 데이터에 영향을 받는 것을 확인 가능하다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77670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3859"/>
            </a:gs>
            <a:gs pos="100000">
              <a:srgbClr val="41A4A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23826" y="102306"/>
            <a:ext cx="7115324" cy="735842"/>
          </a:xfrm>
          <a:prstGeom prst="rect">
            <a:avLst/>
          </a:prstGeom>
          <a:ln w="22225"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활용 분석기법</a:t>
            </a:r>
            <a:endParaRPr lang="ko-KR" altLang="en-US" sz="3600" b="1" dirty="0">
              <a:solidFill>
                <a:schemeClr val="bg1">
                  <a:alpha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23826" y="838148"/>
            <a:ext cx="4019699" cy="373885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회귀분석</a:t>
            </a:r>
            <a:endParaRPr lang="ko-KR" altLang="en-US" sz="1600" b="1" dirty="0">
              <a:solidFill>
                <a:schemeClr val="bg1">
                  <a:alpha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44522" y="4666381"/>
            <a:ext cx="5298579" cy="1938992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solidFill>
                  <a:schemeClr val="bg1"/>
                </a:solidFill>
              </a:rPr>
              <a:t>상관 관계 분석 결과 앞서 확인한 결과 와 같이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PM10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은 다른 날씨 데이터 변수들에 비해 영향을 적게 주는 것을 확인가능하다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solidFill>
                  <a:schemeClr val="bg1"/>
                </a:solidFill>
              </a:rPr>
              <a:t>온도와 강수량과 상관관계가 높은 것을 보아 한국의 계절적 특성에 크게 영향을 받는다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143101" y="5220378"/>
            <a:ext cx="4930832" cy="1200329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solidFill>
                  <a:schemeClr val="bg1"/>
                </a:solidFill>
              </a:rPr>
              <a:t>일사량과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PM10</a:t>
            </a:r>
            <a:r>
              <a:rPr lang="ko-KR" altLang="en-US" sz="1600" b="1" dirty="0">
                <a:solidFill>
                  <a:schemeClr val="bg1"/>
                </a:solidFill>
              </a:rPr>
              <a:t>은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연관관계가 적지만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, p-value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가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0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에 수렴하므로 유의미한 영향을 끼침을 확인 할 수 있다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.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</a:t>
            </a: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82" y="1287427"/>
            <a:ext cx="4688786" cy="319158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313" y="3105052"/>
            <a:ext cx="4740965" cy="15347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313" y="551241"/>
            <a:ext cx="4740965" cy="247192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567305" y="4434199"/>
            <a:ext cx="2303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기상 데이터 간 상관관계 분석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256397" y="4583210"/>
            <a:ext cx="2042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p-value</a:t>
            </a:r>
            <a:r>
              <a:rPr lang="ko-KR" altLang="en-US" sz="1200" dirty="0" smtClean="0">
                <a:solidFill>
                  <a:schemeClr val="bg1"/>
                </a:solidFill>
              </a:rPr>
              <a:t>와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다중공선성</a:t>
            </a:r>
            <a:r>
              <a:rPr lang="ko-KR" altLang="en-US" sz="1200" dirty="0" smtClean="0">
                <a:solidFill>
                  <a:schemeClr val="bg1"/>
                </a:solidFill>
              </a:rPr>
              <a:t> 확인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5691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3859"/>
            </a:gs>
            <a:gs pos="100000">
              <a:srgbClr val="41A4A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052" y="1765551"/>
            <a:ext cx="4031284" cy="275261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323826" y="102306"/>
            <a:ext cx="7115324" cy="735842"/>
          </a:xfrm>
          <a:prstGeom prst="rect">
            <a:avLst/>
          </a:prstGeom>
          <a:ln w="22225"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활용 분석기법</a:t>
            </a:r>
            <a:endParaRPr lang="ko-KR" altLang="en-US" sz="3600" b="1" dirty="0">
              <a:solidFill>
                <a:schemeClr val="bg1">
                  <a:alpha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23826" y="838148"/>
            <a:ext cx="4019699" cy="373885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시계열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분석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(1)</a:t>
            </a:r>
            <a:endParaRPr lang="ko-KR" altLang="en-US" sz="1600" b="1" dirty="0">
              <a:solidFill>
                <a:schemeClr val="bg1">
                  <a:alpha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661" y="1765550"/>
            <a:ext cx="4043887" cy="27526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493729" y="4518164"/>
            <a:ext cx="2488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일사량을 </a:t>
            </a:r>
            <a:r>
              <a:rPr lang="en-US" altLang="ko-KR" sz="1200" dirty="0" smtClean="0">
                <a:solidFill>
                  <a:schemeClr val="bg1"/>
                </a:solidFill>
              </a:rPr>
              <a:t>7</a:t>
            </a:r>
            <a:r>
              <a:rPr lang="ko-KR" altLang="en-US" sz="1200" dirty="0" smtClean="0">
                <a:solidFill>
                  <a:schemeClr val="bg1"/>
                </a:solidFill>
              </a:rPr>
              <a:t>개 모델로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시계열</a:t>
            </a:r>
            <a:r>
              <a:rPr lang="ko-KR" altLang="en-US" sz="1200" dirty="0" smtClean="0">
                <a:solidFill>
                  <a:schemeClr val="bg1"/>
                </a:solidFill>
              </a:rPr>
              <a:t> 분석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810541" y="1765550"/>
            <a:ext cx="2049819" cy="6097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8377354" y="4518163"/>
            <a:ext cx="23342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온도를 </a:t>
            </a:r>
            <a:r>
              <a:rPr lang="en-US" altLang="ko-KR" sz="1200" dirty="0" smtClean="0">
                <a:solidFill>
                  <a:schemeClr val="bg1"/>
                </a:solidFill>
              </a:rPr>
              <a:t>7</a:t>
            </a:r>
            <a:r>
              <a:rPr lang="ko-KR" altLang="en-US" sz="1200" dirty="0" smtClean="0">
                <a:solidFill>
                  <a:schemeClr val="bg1"/>
                </a:solidFill>
              </a:rPr>
              <a:t>개 모델로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시계열</a:t>
            </a:r>
            <a:r>
              <a:rPr lang="ko-KR" altLang="en-US" sz="1200" dirty="0" smtClean="0">
                <a:solidFill>
                  <a:schemeClr val="bg1"/>
                </a:solidFill>
              </a:rPr>
              <a:t> 분석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512053" y="2461289"/>
            <a:ext cx="1927098" cy="6097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331116" y="5127872"/>
            <a:ext cx="4650795" cy="830997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solidFill>
                  <a:schemeClr val="bg1"/>
                </a:solidFill>
              </a:rPr>
              <a:t>일사량의 경우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지수평활법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(ETS)</a:t>
            </a:r>
            <a:r>
              <a:rPr lang="ko-KR" altLang="en-US" sz="1600" b="1" dirty="0">
                <a:solidFill>
                  <a:schemeClr val="bg1"/>
                </a:solidFill>
              </a:rPr>
              <a:t>이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가장 높은 예측 정확도를 보임</a:t>
            </a: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060852" y="5127872"/>
            <a:ext cx="4650795" cy="830997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solidFill>
                  <a:schemeClr val="bg1"/>
                </a:solidFill>
              </a:rPr>
              <a:t>온도의 경우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Neural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이 가장 높은 예측 정확도를 보임</a:t>
            </a:r>
            <a:endParaRPr lang="en-US" altLang="ko-KR" sz="16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6016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3859"/>
            </a:gs>
            <a:gs pos="100000">
              <a:srgbClr val="41A4A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602" y="1686819"/>
            <a:ext cx="3697186" cy="251662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96" y="1658266"/>
            <a:ext cx="3697186" cy="251662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323826" y="102306"/>
            <a:ext cx="7115324" cy="735842"/>
          </a:xfrm>
          <a:prstGeom prst="rect">
            <a:avLst/>
          </a:prstGeom>
          <a:ln w="22225"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활용 분석기법</a:t>
            </a:r>
            <a:endParaRPr lang="ko-KR" altLang="en-US" sz="3600" b="1" dirty="0">
              <a:solidFill>
                <a:schemeClr val="bg1">
                  <a:alpha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23826" y="838148"/>
            <a:ext cx="4019699" cy="373885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시계열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분석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(1)</a:t>
            </a:r>
            <a:endParaRPr lang="ko-KR" altLang="en-US" sz="1600" b="1" dirty="0">
              <a:solidFill>
                <a:schemeClr val="bg1">
                  <a:alpha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94220" y="4149556"/>
            <a:ext cx="2542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강수량을 </a:t>
            </a:r>
            <a:r>
              <a:rPr lang="en-US" altLang="ko-KR" sz="1200" dirty="0" smtClean="0">
                <a:solidFill>
                  <a:schemeClr val="bg1"/>
                </a:solidFill>
              </a:rPr>
              <a:t>7</a:t>
            </a:r>
            <a:r>
              <a:rPr lang="ko-KR" altLang="en-US" sz="1200" dirty="0" smtClean="0">
                <a:solidFill>
                  <a:schemeClr val="bg1"/>
                </a:solidFill>
              </a:rPr>
              <a:t>개 모델로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시계열</a:t>
            </a:r>
            <a:r>
              <a:rPr lang="ko-KR" altLang="en-US" sz="1200" dirty="0" smtClean="0">
                <a:solidFill>
                  <a:schemeClr val="bg1"/>
                </a:solidFill>
              </a:rPr>
              <a:t> 분석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76043" y="2916576"/>
            <a:ext cx="1751539" cy="5360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776692" y="4151680"/>
            <a:ext cx="2388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습도를 </a:t>
            </a:r>
            <a:r>
              <a:rPr lang="en-US" altLang="ko-KR" sz="1200" dirty="0" smtClean="0">
                <a:solidFill>
                  <a:schemeClr val="bg1"/>
                </a:solidFill>
              </a:rPr>
              <a:t>7</a:t>
            </a:r>
            <a:r>
              <a:rPr lang="ko-KR" altLang="en-US" sz="1200" dirty="0" smtClean="0">
                <a:solidFill>
                  <a:schemeClr val="bg1"/>
                </a:solidFill>
              </a:rPr>
              <a:t>개 모델로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시계열</a:t>
            </a:r>
            <a:r>
              <a:rPr lang="ko-KR" altLang="en-US" sz="1200" dirty="0" smtClean="0">
                <a:solidFill>
                  <a:schemeClr val="bg1"/>
                </a:solidFill>
              </a:rPr>
              <a:t> 분석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144608" y="1659643"/>
            <a:ext cx="1853157" cy="5838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209" y="1659643"/>
            <a:ext cx="3693139" cy="2513866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8326621" y="1656889"/>
            <a:ext cx="1853157" cy="5838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9660078" y="4173509"/>
            <a:ext cx="2425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PM10</a:t>
            </a:r>
            <a:r>
              <a:rPr lang="ko-KR" altLang="en-US" sz="1200" dirty="0" smtClean="0">
                <a:solidFill>
                  <a:schemeClr val="bg1"/>
                </a:solidFill>
              </a:rPr>
              <a:t>을 </a:t>
            </a:r>
            <a:r>
              <a:rPr lang="en-US" altLang="ko-KR" sz="1200" dirty="0" smtClean="0">
                <a:solidFill>
                  <a:schemeClr val="bg1"/>
                </a:solidFill>
              </a:rPr>
              <a:t>7</a:t>
            </a:r>
            <a:r>
              <a:rPr lang="ko-KR" altLang="en-US" sz="1200" dirty="0" smtClean="0">
                <a:solidFill>
                  <a:schemeClr val="bg1"/>
                </a:solidFill>
              </a:rPr>
              <a:t>개 모델로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시계열</a:t>
            </a:r>
            <a:r>
              <a:rPr lang="ko-KR" altLang="en-US" sz="1200" dirty="0" smtClean="0">
                <a:solidFill>
                  <a:schemeClr val="bg1"/>
                </a:solidFill>
              </a:rPr>
              <a:t> 분석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5539" y="4678225"/>
            <a:ext cx="3518451" cy="830997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solidFill>
                  <a:schemeClr val="bg1"/>
                </a:solidFill>
              </a:rPr>
              <a:t>강수량의 경우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BATS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가 가장 높은 예측 정확도를 보임</a:t>
            </a: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304626" y="4678225"/>
            <a:ext cx="3518451" cy="830997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solidFill>
                  <a:schemeClr val="bg1"/>
                </a:solidFill>
              </a:rPr>
              <a:t>습도의 경우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지수평활법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(ETS)</a:t>
            </a:r>
            <a:r>
              <a:rPr lang="ko-KR" altLang="en-US" sz="1600" b="1" dirty="0">
                <a:solidFill>
                  <a:schemeClr val="bg1"/>
                </a:solidFill>
              </a:rPr>
              <a:t>이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가장 높은 예측 정확도를 보임</a:t>
            </a: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165487" y="4678227"/>
            <a:ext cx="3642200" cy="830997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dirty="0" smtClean="0">
                <a:solidFill>
                  <a:schemeClr val="bg1"/>
                </a:solidFill>
              </a:rPr>
              <a:t>PM10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의 경우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ARIMA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가 가장 높은 예측 정확도를 보임</a:t>
            </a:r>
            <a:endParaRPr lang="en-US" altLang="ko-KR" sz="16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9837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3859"/>
            </a:gs>
            <a:gs pos="100000">
              <a:srgbClr val="41A4A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23826" y="102306"/>
            <a:ext cx="7115324" cy="735842"/>
          </a:xfrm>
          <a:prstGeom prst="rect">
            <a:avLst/>
          </a:prstGeom>
          <a:ln w="22225"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활용 분석기법</a:t>
            </a:r>
            <a:endParaRPr lang="ko-KR" altLang="en-US" sz="3600" b="1" dirty="0">
              <a:solidFill>
                <a:schemeClr val="bg1">
                  <a:alpha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23826" y="838148"/>
            <a:ext cx="4019699" cy="373885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시계열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분석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(2)</a:t>
            </a:r>
            <a:endParaRPr lang="ko-KR" altLang="en-US" sz="1600" b="1" dirty="0">
              <a:solidFill>
                <a:schemeClr val="bg1">
                  <a:alpha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409522"/>
              </p:ext>
            </p:extLst>
          </p:nvPr>
        </p:nvGraphicFramePr>
        <p:xfrm>
          <a:off x="1465198" y="3669913"/>
          <a:ext cx="947932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9887">
                  <a:extLst>
                    <a:ext uri="{9D8B030D-6E8A-4147-A177-3AD203B41FA5}">
                      <a16:colId xmlns:a16="http://schemas.microsoft.com/office/drawing/2014/main" val="3177089143"/>
                    </a:ext>
                  </a:extLst>
                </a:gridCol>
                <a:gridCol w="1579887">
                  <a:extLst>
                    <a:ext uri="{9D8B030D-6E8A-4147-A177-3AD203B41FA5}">
                      <a16:colId xmlns:a16="http://schemas.microsoft.com/office/drawing/2014/main" val="1053704294"/>
                    </a:ext>
                  </a:extLst>
                </a:gridCol>
                <a:gridCol w="1579887">
                  <a:extLst>
                    <a:ext uri="{9D8B030D-6E8A-4147-A177-3AD203B41FA5}">
                      <a16:colId xmlns:a16="http://schemas.microsoft.com/office/drawing/2014/main" val="2791225109"/>
                    </a:ext>
                  </a:extLst>
                </a:gridCol>
                <a:gridCol w="1579887">
                  <a:extLst>
                    <a:ext uri="{9D8B030D-6E8A-4147-A177-3AD203B41FA5}">
                      <a16:colId xmlns:a16="http://schemas.microsoft.com/office/drawing/2014/main" val="1777831465"/>
                    </a:ext>
                  </a:extLst>
                </a:gridCol>
                <a:gridCol w="1579887">
                  <a:extLst>
                    <a:ext uri="{9D8B030D-6E8A-4147-A177-3AD203B41FA5}">
                      <a16:colId xmlns:a16="http://schemas.microsoft.com/office/drawing/2014/main" val="4256247848"/>
                    </a:ext>
                  </a:extLst>
                </a:gridCol>
                <a:gridCol w="1579887">
                  <a:extLst>
                    <a:ext uri="{9D8B030D-6E8A-4147-A177-3AD203B41FA5}">
                      <a16:colId xmlns:a16="http://schemas.microsoft.com/office/drawing/2014/main" val="791085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모델</a:t>
                      </a:r>
                      <a:r>
                        <a:rPr lang="ko-KR" altLang="en-US" sz="1400" baseline="0" dirty="0" smtClean="0"/>
                        <a:t> 명</a:t>
                      </a:r>
                      <a:r>
                        <a:rPr lang="en-US" altLang="ko-KR" sz="1400" baseline="0" dirty="0" smtClean="0"/>
                        <a:t>/</a:t>
                      </a:r>
                      <a:r>
                        <a:rPr lang="ko-KR" altLang="en-US" sz="1400" baseline="0" dirty="0" err="1" smtClean="0"/>
                        <a:t>기상변수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/>
                        <a:t>일사량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온도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강수량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미세먼지</a:t>
                      </a:r>
                      <a:r>
                        <a:rPr lang="en-US" altLang="ko-KR" sz="1400" dirty="0" smtClean="0"/>
                        <a:t>(PM10)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습도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308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ARIMA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0.89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0.89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0.40</a:t>
                      </a:r>
                      <a:endParaRPr lang="ko-KR" altLang="en-US" sz="14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0.78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98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ETS(</a:t>
                      </a:r>
                      <a:r>
                        <a:rPr lang="ko-KR" altLang="en-US" sz="1400" dirty="0" err="1" smtClean="0"/>
                        <a:t>지수평활법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0.73</a:t>
                      </a:r>
                      <a:endParaRPr lang="ko-KR" altLang="en-US" sz="14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0.74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0.62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0.77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0.51</a:t>
                      </a:r>
                      <a:endParaRPr lang="ko-KR" altLang="en-US" sz="14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556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Neural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0.91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0.51</a:t>
                      </a:r>
                      <a:endParaRPr lang="ko-KR" altLang="en-US" sz="14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0.95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0.65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0.77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287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TBATS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0.78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0.74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0.59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0.63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0.54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561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BATS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0.77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1.30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0.58</a:t>
                      </a:r>
                      <a:endParaRPr lang="ko-KR" altLang="en-US" sz="14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0.79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0.56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45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STL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0.73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0.66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0.51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0.41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0.58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464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STS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10.05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31.95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0.92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1.25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1.32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046342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465198" y="1163045"/>
            <a:ext cx="7171945" cy="1569660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dirty="0" smtClean="0">
                <a:solidFill>
                  <a:schemeClr val="bg1"/>
                </a:solidFill>
              </a:rPr>
              <a:t>MASE(Mean Absolute Scaled Error)</a:t>
            </a:r>
          </a:p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  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예측 값과 실제 값의 차이를 평소에 움직이는 평균 변동폭으로 나눈 값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</a:rPr>
              <a:t>    해당 수치가 낮을 수록 적합한 모델이다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.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</a:rPr>
              <a:t>     </a:t>
            </a: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198" y="2429454"/>
            <a:ext cx="6248059" cy="110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1122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3859"/>
            </a:gs>
            <a:gs pos="100000">
              <a:srgbClr val="41A4A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94435" y="1913001"/>
            <a:ext cx="9988677" cy="3326511"/>
            <a:chOff x="1743075" y="2105025"/>
            <a:chExt cx="8705625" cy="2714175"/>
          </a:xfrm>
        </p:grpSpPr>
        <p:sp>
          <p:nvSpPr>
            <p:cNvPr id="7" name="육각형 6"/>
            <p:cNvSpPr/>
            <p:nvPr/>
          </p:nvSpPr>
          <p:spPr>
            <a:xfrm>
              <a:off x="1743075" y="2105025"/>
              <a:ext cx="1800000" cy="1800000"/>
            </a:xfrm>
            <a:prstGeom prst="hexagon">
              <a:avLst/>
            </a:prstGeom>
            <a:solidFill>
              <a:srgbClr val="EF8B47"/>
            </a:solidFill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공모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ko-KR" altLang="en-US" dirty="0" smtClean="0"/>
                <a:t>배경</a:t>
              </a:r>
              <a:endParaRPr lang="ko-KR" altLang="en-US" dirty="0"/>
            </a:p>
          </p:txBody>
        </p:sp>
        <p:sp>
          <p:nvSpPr>
            <p:cNvPr id="19" name="육각형 18"/>
            <p:cNvSpPr/>
            <p:nvPr/>
          </p:nvSpPr>
          <p:spPr>
            <a:xfrm>
              <a:off x="3124200" y="3005025"/>
              <a:ext cx="1800000" cy="1800000"/>
            </a:xfrm>
            <a:prstGeom prst="hexagon">
              <a:avLst/>
            </a:prstGeom>
            <a:solidFill>
              <a:srgbClr val="EF8B47"/>
            </a:solidFill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활용 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ko-KR" altLang="en-US" dirty="0" smtClean="0"/>
                <a:t>데이터 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ko-KR" altLang="en-US" dirty="0" smtClean="0"/>
                <a:t>정의</a:t>
              </a:r>
              <a:endParaRPr lang="ko-KR" altLang="en-US" dirty="0"/>
            </a:p>
          </p:txBody>
        </p:sp>
        <p:sp>
          <p:nvSpPr>
            <p:cNvPr id="20" name="육각형 19"/>
            <p:cNvSpPr/>
            <p:nvPr/>
          </p:nvSpPr>
          <p:spPr>
            <a:xfrm>
              <a:off x="4505325" y="2105025"/>
              <a:ext cx="1800000" cy="1800000"/>
            </a:xfrm>
            <a:prstGeom prst="hexagon">
              <a:avLst/>
            </a:prstGeom>
            <a:solidFill>
              <a:srgbClr val="EF8B47"/>
            </a:solidFill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데이터 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ko-KR" altLang="en-US" dirty="0" smtClean="0"/>
                <a:t>처리 방안</a:t>
              </a:r>
              <a:r>
                <a:rPr lang="en-US" altLang="ko-KR" dirty="0" smtClean="0"/>
                <a:t>,</a:t>
              </a:r>
              <a:br>
                <a:rPr lang="en-US" altLang="ko-KR" dirty="0" smtClean="0"/>
              </a:br>
              <a:r>
                <a:rPr lang="ko-KR" altLang="en-US" dirty="0" smtClean="0"/>
                <a:t>활용 분석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ko-KR" altLang="en-US" dirty="0" smtClean="0"/>
                <a:t>기법</a:t>
              </a:r>
              <a:endParaRPr lang="ko-KR" altLang="en-US" dirty="0"/>
            </a:p>
          </p:txBody>
        </p:sp>
        <p:sp>
          <p:nvSpPr>
            <p:cNvPr id="21" name="육각형 20"/>
            <p:cNvSpPr/>
            <p:nvPr/>
          </p:nvSpPr>
          <p:spPr>
            <a:xfrm>
              <a:off x="5886450" y="3005025"/>
              <a:ext cx="1800000" cy="1800000"/>
            </a:xfrm>
            <a:prstGeom prst="hexagon">
              <a:avLst/>
            </a:prstGeom>
            <a:solidFill>
              <a:srgbClr val="EF8B47"/>
            </a:solidFill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분석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ko-KR" altLang="en-US" dirty="0" smtClean="0"/>
                <a:t>결과</a:t>
              </a:r>
              <a:endParaRPr lang="ko-KR" altLang="en-US" dirty="0"/>
            </a:p>
          </p:txBody>
        </p:sp>
        <p:sp>
          <p:nvSpPr>
            <p:cNvPr id="22" name="육각형 21"/>
            <p:cNvSpPr/>
            <p:nvPr/>
          </p:nvSpPr>
          <p:spPr>
            <a:xfrm>
              <a:off x="7267575" y="2105025"/>
              <a:ext cx="1800000" cy="1800000"/>
            </a:xfrm>
            <a:prstGeom prst="hexagon">
              <a:avLst/>
            </a:prstGeom>
            <a:solidFill>
              <a:srgbClr val="EF8B47"/>
            </a:solidFill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서비스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ko-KR" altLang="en-US" dirty="0" smtClean="0"/>
                <a:t>활용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ko-KR" altLang="en-US" dirty="0" smtClean="0"/>
                <a:t>방안</a:t>
              </a:r>
              <a:endParaRPr lang="en-US" altLang="ko-KR" dirty="0" smtClean="0"/>
            </a:p>
          </p:txBody>
        </p:sp>
        <p:sp>
          <p:nvSpPr>
            <p:cNvPr id="23" name="육각형 22"/>
            <p:cNvSpPr/>
            <p:nvPr/>
          </p:nvSpPr>
          <p:spPr>
            <a:xfrm>
              <a:off x="8648700" y="3019200"/>
              <a:ext cx="1800000" cy="1800000"/>
            </a:xfrm>
            <a:prstGeom prst="hexagon">
              <a:avLst/>
            </a:prstGeom>
            <a:solidFill>
              <a:srgbClr val="EF8B47"/>
            </a:solidFill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서비스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ko-KR" altLang="en-US" dirty="0" smtClean="0"/>
                <a:t>기대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ko-KR" altLang="en-US" dirty="0" smtClean="0"/>
                <a:t>효과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209593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3859"/>
            </a:gs>
            <a:gs pos="100000">
              <a:srgbClr val="41A4A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23826" y="102306"/>
            <a:ext cx="7115324" cy="735842"/>
          </a:xfrm>
          <a:prstGeom prst="rect">
            <a:avLst/>
          </a:prstGeom>
          <a:ln w="22225"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활용 분석기법</a:t>
            </a:r>
            <a:endParaRPr lang="ko-KR" altLang="en-US" sz="3600" b="1" dirty="0">
              <a:solidFill>
                <a:schemeClr val="bg1">
                  <a:alpha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23826" y="838148"/>
            <a:ext cx="4019699" cy="415498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시계열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분석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1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지수평활법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통한 일사량 </a:t>
            </a:r>
            <a:r>
              <a:rPr lang="ko-KR" altLang="en-US" sz="1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예측값</a:t>
            </a:r>
            <a:endParaRPr lang="ko-KR" altLang="en-US" sz="1600" b="1" dirty="0">
              <a:solidFill>
                <a:schemeClr val="bg1">
                  <a:alpha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006" y="1412811"/>
            <a:ext cx="6115904" cy="416300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394666" y="5932106"/>
            <a:ext cx="8027628" cy="461665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solidFill>
                  <a:schemeClr val="bg1"/>
                </a:solidFill>
              </a:rPr>
              <a:t>각 구 별로 미래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3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년치 월 일사량을 예측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-&gt;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미래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3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년치 월 </a:t>
            </a:r>
            <a:r>
              <a:rPr lang="ko-KR" altLang="en-US" sz="1600" b="1" dirty="0" smtClean="0">
                <a:solidFill>
                  <a:srgbClr val="FFC000"/>
                </a:solidFill>
              </a:rPr>
              <a:t>발전량 산출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에 활용</a:t>
            </a: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41068" y="5558221"/>
            <a:ext cx="3828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지수평활법을 사용해 강남의 미래 </a:t>
            </a:r>
            <a:r>
              <a:rPr lang="en-US" altLang="ko-KR" sz="1200" dirty="0" smtClean="0">
                <a:solidFill>
                  <a:schemeClr val="bg1"/>
                </a:solidFill>
              </a:rPr>
              <a:t>3</a:t>
            </a:r>
            <a:r>
              <a:rPr lang="ko-KR" altLang="en-US" sz="1200" dirty="0" smtClean="0">
                <a:solidFill>
                  <a:schemeClr val="bg1"/>
                </a:solidFill>
              </a:rPr>
              <a:t>년치 일사량 예측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4507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3859"/>
            </a:gs>
            <a:gs pos="100000">
              <a:srgbClr val="41A4A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23826" y="102306"/>
            <a:ext cx="7115324" cy="735842"/>
          </a:xfrm>
          <a:prstGeom prst="rect">
            <a:avLst/>
          </a:prstGeom>
          <a:ln w="22225"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활용 분석기법</a:t>
            </a:r>
            <a:endParaRPr lang="ko-KR" altLang="en-US" sz="3600" b="1" dirty="0">
              <a:solidFill>
                <a:schemeClr val="bg1">
                  <a:alpha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23826" y="838148"/>
            <a:ext cx="4019699" cy="415498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태양광 발전량 산출 모델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(1)</a:t>
            </a:r>
            <a:endParaRPr lang="ko-KR" altLang="en-US" sz="1600" b="1" dirty="0">
              <a:solidFill>
                <a:schemeClr val="bg1">
                  <a:alpha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90418" y="3798465"/>
            <a:ext cx="9494758" cy="461665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solidFill>
                  <a:schemeClr val="bg1"/>
                </a:solidFill>
              </a:rPr>
              <a:t>솔라로드관련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업체중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한 곳을 선정하여 해당 업체의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솔라로드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패널의 규격을 사용해 발전량 산출</a:t>
            </a: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84178" y="3461981"/>
            <a:ext cx="3073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bg1"/>
                </a:solidFill>
              </a:rPr>
              <a:t>한축</a:t>
            </a:r>
            <a:r>
              <a:rPr lang="ko-KR" altLang="en-US" sz="1200" dirty="0" smtClean="0">
                <a:solidFill>
                  <a:schemeClr val="bg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테크의</a:t>
            </a:r>
            <a:r>
              <a:rPr lang="ko-KR" altLang="en-US" sz="1200" dirty="0" smtClean="0">
                <a:solidFill>
                  <a:schemeClr val="bg1"/>
                </a:solidFill>
              </a:rPr>
              <a:t> 태양광모듈 성능 시험성적서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455" y="171031"/>
            <a:ext cx="4556521" cy="33345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67" y="1504899"/>
            <a:ext cx="5748423" cy="2000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983692" y="3473220"/>
            <a:ext cx="36959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Photovoltaic 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software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의 </a:t>
            </a:r>
            <a:r>
              <a:rPr lang="ko-KR" altLang="en-US" sz="1200" dirty="0" smtClean="0">
                <a:solidFill>
                  <a:schemeClr val="bg1"/>
                </a:solidFill>
              </a:rPr>
              <a:t>태양광 발전량 산출 공식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90418" y="4199171"/>
            <a:ext cx="8027628" cy="461665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dirty="0" smtClean="0">
                <a:solidFill>
                  <a:schemeClr val="bg1"/>
                </a:solidFill>
              </a:rPr>
              <a:t>Photovoltaic software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의 태양광 에너지 수식을 사용 </a:t>
            </a: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90418" y="4571051"/>
            <a:ext cx="8027628" cy="461665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solidFill>
                  <a:srgbClr val="FFFF00"/>
                </a:solidFill>
              </a:rPr>
              <a:t>태양광 발전량 </a:t>
            </a:r>
            <a:r>
              <a:rPr lang="en-US" altLang="ko-KR" sz="1600" b="1" dirty="0" smtClean="0">
                <a:solidFill>
                  <a:srgbClr val="FFFF00"/>
                </a:solidFill>
              </a:rPr>
              <a:t>= </a:t>
            </a:r>
            <a:r>
              <a:rPr lang="ko-KR" altLang="en-US" sz="1600" b="1" dirty="0" smtClean="0">
                <a:solidFill>
                  <a:srgbClr val="FFFF00"/>
                </a:solidFill>
              </a:rPr>
              <a:t>총 패널 면적 </a:t>
            </a:r>
            <a:r>
              <a:rPr lang="en-US" altLang="ko-KR" sz="1600" b="1" dirty="0" smtClean="0">
                <a:solidFill>
                  <a:srgbClr val="FFFF00"/>
                </a:solidFill>
              </a:rPr>
              <a:t>* </a:t>
            </a:r>
            <a:r>
              <a:rPr lang="ko-KR" altLang="en-US" sz="1600" b="1" dirty="0" smtClean="0">
                <a:solidFill>
                  <a:srgbClr val="FFFF00"/>
                </a:solidFill>
              </a:rPr>
              <a:t>패널의 산출 효율성 </a:t>
            </a:r>
            <a:r>
              <a:rPr lang="en-US" altLang="ko-KR" sz="1600" b="1" dirty="0" smtClean="0">
                <a:solidFill>
                  <a:srgbClr val="FFFF00"/>
                </a:solidFill>
              </a:rPr>
              <a:t>* </a:t>
            </a:r>
            <a:r>
              <a:rPr lang="ko-KR" altLang="en-US" sz="1600" b="1" dirty="0" smtClean="0">
                <a:solidFill>
                  <a:srgbClr val="FFFF00"/>
                </a:solidFill>
              </a:rPr>
              <a:t>연 평균 일사량 </a:t>
            </a:r>
            <a:r>
              <a:rPr lang="en-US" altLang="ko-KR" sz="1600" b="1" dirty="0" smtClean="0">
                <a:solidFill>
                  <a:srgbClr val="FFFF00"/>
                </a:solidFill>
              </a:rPr>
              <a:t>* </a:t>
            </a:r>
            <a:r>
              <a:rPr lang="ko-KR" altLang="en-US" sz="1600" b="1" dirty="0" smtClean="0">
                <a:solidFill>
                  <a:srgbClr val="FFFF00"/>
                </a:solidFill>
              </a:rPr>
              <a:t>성능 비율</a:t>
            </a:r>
            <a:endParaRPr lang="en-US" altLang="ko-KR" sz="1600" b="1" dirty="0">
              <a:solidFill>
                <a:srgbClr val="FFFF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90418" y="5061542"/>
            <a:ext cx="3971035" cy="830997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 err="1" smtClean="0">
                <a:solidFill>
                  <a:schemeClr val="bg1"/>
                </a:solidFill>
              </a:rPr>
              <a:t>한축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테크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패널의 경우 </a:t>
            </a:r>
            <a:r>
              <a:rPr lang="ko-KR" altLang="en-US" sz="1600" b="1" dirty="0" err="1" smtClean="0">
                <a:solidFill>
                  <a:srgbClr val="FFC000"/>
                </a:solidFill>
              </a:rPr>
              <a:t>음영율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에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따라 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  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손실율이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600" b="1" dirty="0" smtClean="0">
                <a:solidFill>
                  <a:srgbClr val="FFC000"/>
                </a:solidFill>
              </a:rPr>
              <a:t>19~22%</a:t>
            </a:r>
            <a:r>
              <a:rPr lang="ko-KR" altLang="en-US" sz="1600" b="1" dirty="0">
                <a:solidFill>
                  <a:schemeClr val="bg1"/>
                </a:solidFill>
              </a:rPr>
              <a:t>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까지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차이남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709044" y="5239228"/>
            <a:ext cx="2774108" cy="414024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</a:rPr>
              <a:t>성능 비율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= 1 -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손실율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4161453" y="5286468"/>
            <a:ext cx="491614" cy="352425"/>
          </a:xfrm>
          <a:prstGeom prst="rightArrow">
            <a:avLst/>
          </a:prstGeom>
          <a:solidFill>
            <a:srgbClr val="FFC000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7237345" y="5293847"/>
            <a:ext cx="491614" cy="352425"/>
          </a:xfrm>
          <a:prstGeom prst="rightArrow">
            <a:avLst/>
          </a:prstGeom>
          <a:solidFill>
            <a:srgbClr val="FFC000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963313" y="5085362"/>
            <a:ext cx="3971035" cy="783356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b="1" dirty="0" err="1" smtClean="0">
                <a:solidFill>
                  <a:schemeClr val="bg1"/>
                </a:solidFill>
              </a:rPr>
              <a:t>한축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테크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패널의 성능 비율은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FFC000"/>
                </a:solidFill>
              </a:rPr>
              <a:t>78~81%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2505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3859"/>
            </a:gs>
            <a:gs pos="100000">
              <a:srgbClr val="41A4A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15" y="1822880"/>
            <a:ext cx="4811790" cy="31209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73310" y="4943850"/>
            <a:ext cx="3070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강남구의 건물 높이 분류와 자전거 도로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23826" y="102306"/>
            <a:ext cx="7115324" cy="735842"/>
          </a:xfrm>
          <a:prstGeom prst="rect">
            <a:avLst/>
          </a:prstGeom>
          <a:ln w="22225"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활용 분석기법</a:t>
            </a:r>
            <a:endParaRPr lang="ko-KR" altLang="en-US" sz="3600" b="1" dirty="0">
              <a:solidFill>
                <a:schemeClr val="bg1">
                  <a:alpha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23826" y="838148"/>
            <a:ext cx="4019699" cy="373885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태양광 발전량 산출 모델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(2)</a:t>
            </a:r>
            <a:endParaRPr lang="ko-KR" altLang="en-US" sz="1600" b="1" dirty="0">
              <a:solidFill>
                <a:schemeClr val="bg1">
                  <a:alpha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343525" y="3488130"/>
            <a:ext cx="6246080" cy="1200329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solidFill>
                  <a:schemeClr val="bg1"/>
                </a:solidFill>
              </a:rPr>
              <a:t>강남구의 자전거 도로 건물 음영에 속하지 않는 곳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600" b="1" dirty="0" err="1" smtClean="0">
                <a:solidFill>
                  <a:srgbClr val="FFE8A3"/>
                </a:solidFill>
              </a:rPr>
              <a:t>노란색타원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)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과 속하는 곳을 구분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좌표기준으로 구분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)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 -&gt; </a:t>
            </a:r>
            <a:r>
              <a:rPr lang="en-US" altLang="ko-KR" sz="1600" b="1" dirty="0" smtClean="0">
                <a:solidFill>
                  <a:srgbClr val="FFC000"/>
                </a:solidFill>
              </a:rPr>
              <a:t>2/5</a:t>
            </a:r>
            <a:r>
              <a:rPr lang="ko-KR" altLang="en-US" sz="1600" b="1" dirty="0" smtClean="0">
                <a:solidFill>
                  <a:srgbClr val="FFC000"/>
                </a:solidFill>
              </a:rPr>
              <a:t>가</a:t>
            </a:r>
            <a:r>
              <a:rPr lang="en-US" altLang="ko-KR" sz="1600" b="1" dirty="0" smtClean="0">
                <a:solidFill>
                  <a:srgbClr val="FFC000"/>
                </a:solidFill>
              </a:rPr>
              <a:t> </a:t>
            </a:r>
            <a:r>
              <a:rPr lang="ko-KR" altLang="en-US" sz="1600" b="1" dirty="0" smtClean="0">
                <a:solidFill>
                  <a:srgbClr val="FFC000"/>
                </a:solidFill>
              </a:rPr>
              <a:t>음영이 없는 곳</a:t>
            </a:r>
            <a:endParaRPr lang="en-US" altLang="ko-KR" sz="1600" b="1" dirty="0" smtClean="0">
              <a:solidFill>
                <a:srgbClr val="FFC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 rot="18221099">
            <a:off x="2138477" y="1823028"/>
            <a:ext cx="351248" cy="1602638"/>
          </a:xfrm>
          <a:prstGeom prst="ellipse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 rot="17475822">
            <a:off x="3423321" y="2566835"/>
            <a:ext cx="295870" cy="1452608"/>
          </a:xfrm>
          <a:prstGeom prst="ellipse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 rot="3085398">
            <a:off x="885088" y="2152501"/>
            <a:ext cx="266350" cy="589110"/>
          </a:xfrm>
          <a:prstGeom prst="ellipse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 rot="18886170">
            <a:off x="4212293" y="3555231"/>
            <a:ext cx="266352" cy="589112"/>
          </a:xfrm>
          <a:prstGeom prst="ellipse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066205" y="1822880"/>
            <a:ext cx="7156191" cy="1384995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FFC000"/>
                </a:solidFill>
              </a:rPr>
              <a:t>발전량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</a:rPr>
              <a:t>=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((((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자전거 도로 폭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*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자전거 도로 길이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 </a:t>
            </a:r>
            <a:r>
              <a:rPr lang="en-US" altLang="ko-KR" sz="1400" b="1" dirty="0">
                <a:solidFill>
                  <a:schemeClr val="bg1"/>
                </a:solidFill>
              </a:rPr>
              <a:t>/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한 패널의 넓이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)) </a:t>
            </a:r>
            <a:r>
              <a:rPr lang="en-US" altLang="ko-KR" sz="1400" b="1" dirty="0">
                <a:solidFill>
                  <a:schemeClr val="bg1"/>
                </a:solidFill>
              </a:rPr>
              <a:t>* </a:t>
            </a:r>
            <a:r>
              <a:rPr lang="en-US" altLang="ko-KR" sz="1400" b="1" dirty="0">
                <a:solidFill>
                  <a:srgbClr val="FFC000"/>
                </a:solidFill>
              </a:rPr>
              <a:t>3</a:t>
            </a:r>
            <a:r>
              <a:rPr lang="en-US" altLang="ko-KR" sz="1400" b="1" dirty="0" smtClean="0">
                <a:solidFill>
                  <a:srgbClr val="FFC000"/>
                </a:solidFill>
              </a:rPr>
              <a:t>/5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 </a:t>
            </a:r>
            <a:r>
              <a:rPr lang="en-US" altLang="ko-KR" sz="1400" b="1" dirty="0">
                <a:solidFill>
                  <a:schemeClr val="bg1"/>
                </a:solidFill>
              </a:rPr>
              <a:t>* </a:t>
            </a:r>
          </a:p>
          <a:p>
            <a:pPr algn="just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       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한 패널의 셀 넓이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</a:rPr>
              <a:t>*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패널 산출 효율성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</a:rPr>
              <a:t>*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일 누적 일사량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예측값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*</a:t>
            </a:r>
            <a:r>
              <a:rPr lang="en-US" altLang="ko-KR" sz="1400" b="1" dirty="0">
                <a:solidFill>
                  <a:schemeClr val="bg1"/>
                </a:solidFill>
              </a:rPr>
              <a:t>365) * 0.78)) + </a:t>
            </a:r>
          </a:p>
          <a:p>
            <a:pPr algn="just"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>             ((((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자전거 도로 폭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</a:rPr>
              <a:t>*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자전거 도로 길이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 / (</a:t>
            </a:r>
            <a:r>
              <a:rPr lang="ko-KR" altLang="en-US" sz="1400" b="1" dirty="0">
                <a:solidFill>
                  <a:schemeClr val="bg1"/>
                </a:solidFill>
              </a:rPr>
              <a:t>한 패널의 넓이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))  </a:t>
            </a:r>
            <a:r>
              <a:rPr lang="en-US" altLang="ko-KR" sz="1400" b="1" dirty="0">
                <a:solidFill>
                  <a:schemeClr val="bg1"/>
                </a:solidFill>
              </a:rPr>
              <a:t>* </a:t>
            </a:r>
            <a:r>
              <a:rPr lang="en-US" altLang="ko-KR" sz="1400" b="1" dirty="0" smtClean="0">
                <a:solidFill>
                  <a:srgbClr val="FFC000"/>
                </a:solidFill>
              </a:rPr>
              <a:t>2/5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 </a:t>
            </a:r>
            <a:r>
              <a:rPr lang="en-US" altLang="ko-KR" sz="1400" b="1" dirty="0">
                <a:solidFill>
                  <a:schemeClr val="bg1"/>
                </a:solidFill>
              </a:rPr>
              <a:t>* </a:t>
            </a:r>
          </a:p>
          <a:p>
            <a:pPr algn="just"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>        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한 패널의 셀 넓이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</a:rPr>
              <a:t>* </a:t>
            </a:r>
            <a:r>
              <a:rPr lang="ko-KR" altLang="en-US" sz="1400" b="1" dirty="0">
                <a:solidFill>
                  <a:schemeClr val="bg1"/>
                </a:solidFill>
              </a:rPr>
              <a:t>패널 산출 효율성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</a:rPr>
              <a:t>*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일 누적 일사량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예측값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*</a:t>
            </a:r>
            <a:r>
              <a:rPr lang="en-US" altLang="ko-KR" sz="1400" b="1" dirty="0">
                <a:solidFill>
                  <a:schemeClr val="bg1"/>
                </a:solidFill>
              </a:rPr>
              <a:t>365) * 0.81))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5343525" y="4551741"/>
            <a:ext cx="6246080" cy="783356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solidFill>
                  <a:schemeClr val="bg1"/>
                </a:solidFill>
              </a:rPr>
              <a:t>강남구 모든 자전거 도로에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솔라로드를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설치했을 때 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bg1"/>
                </a:solidFill>
              </a:rPr>
              <a:t>   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연 발전량은 </a:t>
            </a:r>
            <a:r>
              <a:rPr lang="en-US" altLang="ko-KR" sz="1600" b="1" dirty="0" smtClean="0">
                <a:solidFill>
                  <a:srgbClr val="FFC000"/>
                </a:solidFill>
              </a:rPr>
              <a:t>31209911 kWh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 </a:t>
            </a:r>
            <a:endParaRPr lang="en-US" altLang="ko-KR" sz="1600" b="1" dirty="0" smtClean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0458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3859"/>
            </a:gs>
            <a:gs pos="100000">
              <a:srgbClr val="41A4A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23826" y="102306"/>
            <a:ext cx="7115324" cy="735842"/>
          </a:xfrm>
          <a:prstGeom prst="rect">
            <a:avLst/>
          </a:prstGeom>
          <a:ln w="22225"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활용 분석기법</a:t>
            </a:r>
            <a:endParaRPr lang="ko-KR" altLang="en-US" sz="3600" b="1" dirty="0">
              <a:solidFill>
                <a:schemeClr val="bg1">
                  <a:alpha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23826" y="838148"/>
            <a:ext cx="4019699" cy="415498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비지도 학습 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 means(1)</a:t>
            </a:r>
            <a:endParaRPr lang="ko-KR" altLang="en-US" sz="1600" b="1" dirty="0">
              <a:solidFill>
                <a:schemeClr val="bg1">
                  <a:alpha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67" y="1394913"/>
            <a:ext cx="4956122" cy="25979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35760" y="3992880"/>
            <a:ext cx="3796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계층적 군집분석을 통해 적절한 군집의 개수 결정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101389" y="1394913"/>
            <a:ext cx="7011035" cy="2354491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1" dirty="0" err="1" smtClean="0">
                <a:solidFill>
                  <a:srgbClr val="FFC000"/>
                </a:solidFill>
              </a:rPr>
              <a:t>hclust</a:t>
            </a:r>
            <a:r>
              <a:rPr lang="en-US" altLang="ko-KR" sz="1400" b="1" dirty="0" smtClean="0">
                <a:solidFill>
                  <a:srgbClr val="FFC000"/>
                </a:solidFill>
              </a:rPr>
              <a:t>(</a:t>
            </a:r>
            <a:r>
              <a:rPr lang="ko-KR" altLang="en-US" sz="1400" b="1" dirty="0" smtClean="0">
                <a:solidFill>
                  <a:srgbClr val="FFC000"/>
                </a:solidFill>
              </a:rPr>
              <a:t>계층적 군집분석</a:t>
            </a:r>
            <a:r>
              <a:rPr lang="en-US" altLang="ko-KR" sz="1400" b="1" dirty="0" smtClean="0">
                <a:solidFill>
                  <a:srgbClr val="FFC000"/>
                </a:solidFill>
              </a:rPr>
              <a:t>)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사용변수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 smtClean="0">
                <a:solidFill>
                  <a:schemeClr val="bg1"/>
                </a:solidFill>
              </a:rPr>
              <a:t>3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년치 일사량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예측치를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이용하여 발전량 산출 모델을 통해 구한 발전량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schemeClr val="bg1"/>
                </a:solidFill>
              </a:rPr>
              <a:t>인구 데이터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유동 인구 데이터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거주 인구 데이터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r>
              <a:rPr lang="ko-KR" altLang="en-US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직장 인구 데이터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schemeClr val="bg1"/>
                </a:solidFill>
              </a:rPr>
              <a:t>지하철 역 개수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schemeClr val="bg1"/>
                </a:solidFill>
              </a:rPr>
              <a:t>버스 정류장 개수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schemeClr val="bg1"/>
                </a:solidFill>
              </a:rPr>
              <a:t>보안등 개수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schemeClr val="bg1"/>
                </a:solidFill>
              </a:rPr>
              <a:t>공원 면적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6" name="아래쪽 화살표 5"/>
          <p:cNvSpPr/>
          <p:nvPr/>
        </p:nvSpPr>
        <p:spPr>
          <a:xfrm>
            <a:off x="6035039" y="3992880"/>
            <a:ext cx="690880" cy="833729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926346" y="4998965"/>
            <a:ext cx="6908266" cy="738664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800" b="1" dirty="0" smtClean="0">
                <a:solidFill>
                  <a:srgbClr val="FFC000"/>
                </a:solidFill>
              </a:rPr>
              <a:t>7</a:t>
            </a:r>
            <a:r>
              <a:rPr lang="ko-KR" altLang="en-US" sz="2800" b="1" dirty="0" smtClean="0">
                <a:solidFill>
                  <a:srgbClr val="FFC000"/>
                </a:solidFill>
              </a:rPr>
              <a:t>개의 군집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 개수가 적절하다는 결과 도출</a:t>
            </a:r>
            <a:endParaRPr lang="en-US" altLang="ko-KR" sz="2800" b="1" dirty="0" smtClean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9547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3859"/>
            </a:gs>
            <a:gs pos="100000">
              <a:srgbClr val="41A4A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23826" y="102306"/>
            <a:ext cx="7115324" cy="735842"/>
          </a:xfrm>
          <a:prstGeom prst="rect">
            <a:avLst/>
          </a:prstGeom>
          <a:ln w="22225"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활용 분석기법</a:t>
            </a:r>
            <a:endParaRPr lang="ko-KR" altLang="en-US" sz="3600" b="1" dirty="0">
              <a:solidFill>
                <a:schemeClr val="bg1">
                  <a:alpha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23826" y="838148"/>
            <a:ext cx="4019699" cy="415498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비지도 학습 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 means(2)</a:t>
            </a:r>
            <a:endParaRPr lang="ko-KR" altLang="en-US" sz="1600" b="1" dirty="0">
              <a:solidFill>
                <a:schemeClr val="bg1">
                  <a:alpha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7536" y="5377675"/>
            <a:ext cx="3481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k means </a:t>
            </a:r>
            <a:r>
              <a:rPr lang="ko-KR" altLang="en-US" sz="1200" dirty="0" smtClean="0">
                <a:solidFill>
                  <a:schemeClr val="bg1"/>
                </a:solidFill>
              </a:rPr>
              <a:t>를 통해 도출해낸 최적 입지 지도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17" y="1253646"/>
            <a:ext cx="4943408" cy="412402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661977" y="1252222"/>
            <a:ext cx="5568786" cy="461665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b="1" dirty="0" err="1" smtClean="0">
                <a:solidFill>
                  <a:schemeClr val="bg1"/>
                </a:solidFill>
              </a:rPr>
              <a:t>hclust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에서 확인한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7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개의 군집 개수를 통해 </a:t>
            </a:r>
            <a:r>
              <a:rPr lang="en-US" altLang="ko-KR" sz="1600" b="1" dirty="0" smtClean="0">
                <a:solidFill>
                  <a:srgbClr val="FFC000"/>
                </a:solidFill>
              </a:rPr>
              <a:t>k means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사용 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089207" y="2226289"/>
            <a:ext cx="6699886" cy="783356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bg1"/>
                </a:solidFill>
              </a:rPr>
              <a:t>k means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의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결과로 나온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cluster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별로 </a:t>
            </a:r>
            <a:r>
              <a:rPr lang="en-US" altLang="ko-KR" sz="1600" b="1" dirty="0" smtClean="0">
                <a:solidFill>
                  <a:srgbClr val="FFC000"/>
                </a:solidFill>
              </a:rPr>
              <a:t>rank </a:t>
            </a:r>
            <a:r>
              <a:rPr lang="ko-KR" altLang="en-US" sz="1600" b="1" dirty="0" smtClean="0">
                <a:solidFill>
                  <a:srgbClr val="FFC000"/>
                </a:solidFill>
              </a:rPr>
              <a:t>함수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를 통해 구</a:t>
            </a:r>
            <a:r>
              <a:rPr lang="en-US" altLang="ko-KR" sz="1600" b="1" dirty="0">
                <a:solidFill>
                  <a:schemeClr val="bg1"/>
                </a:solidFill>
              </a:rPr>
              <a:t>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별로 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FFC000"/>
                </a:solidFill>
              </a:rPr>
              <a:t>총 등수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를 산출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sp>
        <p:nvSpPr>
          <p:cNvPr id="10" name="아래쪽 화살표 9"/>
          <p:cNvSpPr/>
          <p:nvPr/>
        </p:nvSpPr>
        <p:spPr>
          <a:xfrm>
            <a:off x="8251901" y="1713887"/>
            <a:ext cx="388938" cy="506069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아래쪽 화살표 10"/>
          <p:cNvSpPr/>
          <p:nvPr/>
        </p:nvSpPr>
        <p:spPr>
          <a:xfrm>
            <a:off x="8251901" y="3159406"/>
            <a:ext cx="388938" cy="506069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818702" y="3751454"/>
            <a:ext cx="5188903" cy="830997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FFC000"/>
                </a:solidFill>
              </a:rPr>
              <a:t>원 크기가 큰 지역구</a:t>
            </a:r>
            <a:r>
              <a:rPr lang="en-US" altLang="ko-KR" sz="1600" b="1" dirty="0" smtClean="0">
                <a:solidFill>
                  <a:srgbClr val="FFC000"/>
                </a:solidFill>
              </a:rPr>
              <a:t>(</a:t>
            </a:r>
            <a:r>
              <a:rPr lang="ko-KR" altLang="en-US" sz="1600" b="1" dirty="0" smtClean="0">
                <a:solidFill>
                  <a:srgbClr val="FFC000"/>
                </a:solidFill>
              </a:rPr>
              <a:t>전체 등급 합이 높은 구</a:t>
            </a:r>
            <a:r>
              <a:rPr lang="en-US" altLang="ko-KR" sz="1600" b="1" dirty="0" smtClean="0">
                <a:solidFill>
                  <a:srgbClr val="FFC000"/>
                </a:solidFill>
              </a:rPr>
              <a:t>)</a:t>
            </a:r>
            <a:r>
              <a:rPr lang="ko-KR" altLang="en-US" sz="1600" b="1" dirty="0" smtClean="0">
                <a:solidFill>
                  <a:srgbClr val="FFC000"/>
                </a:solidFill>
              </a:rPr>
              <a:t>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가 모든 변수들을 고려했을 때 </a:t>
            </a:r>
            <a:r>
              <a:rPr lang="ko-KR" altLang="en-US" sz="1600" b="1" dirty="0" smtClean="0">
                <a:solidFill>
                  <a:srgbClr val="FFC000"/>
                </a:solidFill>
              </a:rPr>
              <a:t>좋은 입지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라고 할 수 있다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.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sp>
        <p:nvSpPr>
          <p:cNvPr id="13" name="아래쪽 화살표 12"/>
          <p:cNvSpPr/>
          <p:nvPr/>
        </p:nvSpPr>
        <p:spPr>
          <a:xfrm>
            <a:off x="8251901" y="4582451"/>
            <a:ext cx="388938" cy="506069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688274" y="5088520"/>
            <a:ext cx="5756070" cy="1384995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FFC000"/>
                </a:solidFill>
              </a:rPr>
              <a:t>강남구</a:t>
            </a:r>
            <a:r>
              <a:rPr lang="en-US" altLang="ko-KR" sz="2800" b="1" dirty="0" smtClean="0">
                <a:solidFill>
                  <a:srgbClr val="FFC000"/>
                </a:solidFill>
              </a:rPr>
              <a:t>(Cluster 4)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가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/>
            </a:r>
            <a:br>
              <a:rPr lang="en-US" altLang="ko-KR" sz="2800" b="1" dirty="0" smtClean="0">
                <a:solidFill>
                  <a:schemeClr val="bg1"/>
                </a:solidFill>
              </a:rPr>
            </a:br>
            <a:r>
              <a:rPr lang="ko-KR" altLang="en-US" sz="2800" b="1" dirty="0" err="1" smtClean="0">
                <a:solidFill>
                  <a:schemeClr val="bg1"/>
                </a:solidFill>
              </a:rPr>
              <a:t>솔라로드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 입지 최적의 지역구 선정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0326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3859"/>
            </a:gs>
            <a:gs pos="100000">
              <a:srgbClr val="41A4A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90078" y="1001791"/>
            <a:ext cx="10913074" cy="4219433"/>
            <a:chOff x="590078" y="1001791"/>
            <a:chExt cx="6763693" cy="5506218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90078" y="1001791"/>
              <a:ext cx="6763693" cy="5506218"/>
            </a:xfrm>
            <a:prstGeom prst="rect">
              <a:avLst/>
            </a:prstGeom>
          </p:spPr>
        </p:pic>
        <p:cxnSp>
          <p:nvCxnSpPr>
            <p:cNvPr id="16" name="직선 화살표 연결선 15"/>
            <p:cNvCxnSpPr>
              <a:endCxn id="17" idx="0"/>
            </p:cNvCxnSpPr>
            <p:nvPr/>
          </p:nvCxnSpPr>
          <p:spPr>
            <a:xfrm rot="5400000">
              <a:off x="2227552" y="3162744"/>
              <a:ext cx="645243" cy="231813"/>
            </a:xfrm>
            <a:prstGeom prst="straightConnector1">
              <a:avLst/>
            </a:prstGeom>
            <a:ln w="50800">
              <a:solidFill>
                <a:schemeClr val="dk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5"/>
            <p:cNvSpPr/>
            <p:nvPr/>
          </p:nvSpPr>
          <p:spPr>
            <a:xfrm>
              <a:off x="1309994" y="3601272"/>
              <a:ext cx="2248546" cy="449764"/>
            </a:xfrm>
            <a:prstGeom prst="rect">
              <a:avLst/>
            </a:prstGeom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defRPr/>
              </a:pPr>
              <a:r>
                <a:rPr lang="ko-KR" altLang="en-US" sz="1600" b="1">
                  <a:solidFill>
                    <a:schemeClr val="dk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⑥3212531</a:t>
              </a:r>
              <a:r>
                <a:rPr lang="en-US" altLang="ko-KR" sz="1600" b="1">
                  <a:solidFill>
                    <a:schemeClr val="dk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kWh(id=1)</a:t>
              </a:r>
            </a:p>
          </p:txBody>
        </p:sp>
        <p:cxnSp>
          <p:nvCxnSpPr>
            <p:cNvPr id="18" name="직선 화살표 연결선 17"/>
            <p:cNvCxnSpPr>
              <a:endCxn id="19" idx="2"/>
            </p:cNvCxnSpPr>
            <p:nvPr/>
          </p:nvCxnSpPr>
          <p:spPr>
            <a:xfrm flipH="1" flipV="1">
              <a:off x="6123719" y="3623722"/>
              <a:ext cx="280664" cy="602309"/>
            </a:xfrm>
            <a:prstGeom prst="straightConnector1">
              <a:avLst/>
            </a:prstGeom>
            <a:ln w="50800">
              <a:solidFill>
                <a:srgbClr val="C49D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5"/>
            <p:cNvSpPr/>
            <p:nvPr/>
          </p:nvSpPr>
          <p:spPr>
            <a:xfrm>
              <a:off x="4985619" y="3162057"/>
              <a:ext cx="2276199" cy="461665"/>
            </a:xfrm>
            <a:prstGeom prst="rect">
              <a:avLst/>
            </a:prstGeom>
            <a:ln>
              <a:solidFill>
                <a:srgbClr val="C49DD6">
                  <a:alpha val="0"/>
                </a:srgbClr>
              </a:solidFill>
            </a:ln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defRPr/>
              </a:pPr>
              <a:r>
                <a:rPr lang="ko-KR" altLang="en-US" sz="1600" b="1" dirty="0" smtClean="0">
                  <a:solidFill>
                    <a:srgbClr val="C49DD6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④</a:t>
              </a:r>
              <a:r>
                <a:rPr lang="en-US" altLang="ko-KR" sz="1600" b="1" dirty="0" smtClean="0">
                  <a:solidFill>
                    <a:srgbClr val="C49DD6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4438820kWh(id=6</a:t>
              </a:r>
              <a:r>
                <a:rPr lang="en-US" altLang="ko-KR" sz="1600" b="1" dirty="0">
                  <a:solidFill>
                    <a:srgbClr val="C49DD6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)</a:t>
              </a:r>
            </a:p>
          </p:txBody>
        </p:sp>
        <p:cxnSp>
          <p:nvCxnSpPr>
            <p:cNvPr id="20" name="직선 화살표 연결선 19"/>
            <p:cNvCxnSpPr>
              <a:endCxn id="21" idx="0"/>
            </p:cNvCxnSpPr>
            <p:nvPr/>
          </p:nvCxnSpPr>
          <p:spPr>
            <a:xfrm rot="10800000" flipV="1">
              <a:off x="2363941" y="4461595"/>
              <a:ext cx="486492" cy="399435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5"/>
            <p:cNvSpPr/>
            <p:nvPr/>
          </p:nvSpPr>
          <p:spPr>
            <a:xfrm>
              <a:off x="1432411" y="4861030"/>
              <a:ext cx="1863060" cy="818781"/>
            </a:xfrm>
            <a:prstGeom prst="rect">
              <a:avLst/>
            </a:prstGeom>
            <a:ln>
              <a:solidFill>
                <a:srgbClr val="C49DD6">
                  <a:alpha val="0"/>
                </a:srgbClr>
              </a:solidFill>
            </a:ln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defRPr/>
              </a:pPr>
              <a:r>
                <a:rPr lang="ko-KR" altLang="en-US" sz="1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②</a:t>
              </a:r>
              <a:r>
                <a:rPr lang="en-US" altLang="ko-KR" sz="1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6597779kWh</a:t>
              </a:r>
            </a:p>
            <a:p>
              <a:pPr algn="just">
                <a:lnSpc>
                  <a:spcPct val="150000"/>
                </a:lnSpc>
                <a:defRPr/>
              </a:pPr>
              <a:r>
                <a:rPr lang="en-US" altLang="ko-KR" sz="1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(id=2)</a:t>
              </a:r>
            </a:p>
          </p:txBody>
        </p:sp>
        <p:cxnSp>
          <p:nvCxnSpPr>
            <p:cNvPr id="22" name="직선 화살표 연결선 21"/>
            <p:cNvCxnSpPr>
              <a:endCxn id="23" idx="2"/>
            </p:cNvCxnSpPr>
            <p:nvPr/>
          </p:nvCxnSpPr>
          <p:spPr>
            <a:xfrm flipV="1">
              <a:off x="4489139" y="2709771"/>
              <a:ext cx="1145869" cy="676421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5"/>
            <p:cNvSpPr/>
            <p:nvPr/>
          </p:nvSpPr>
          <p:spPr>
            <a:xfrm>
              <a:off x="4411582" y="2248106"/>
              <a:ext cx="2446852" cy="461665"/>
            </a:xfrm>
            <a:prstGeom prst="rect">
              <a:avLst/>
            </a:prstGeom>
            <a:ln>
              <a:solidFill>
                <a:schemeClr val="accent6">
                  <a:alpha val="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defRPr/>
              </a:pPr>
              <a:r>
                <a:rPr lang="ko-KR" altLang="en-US" sz="1600" b="1" dirty="0" smtClean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③</a:t>
              </a:r>
              <a:r>
                <a:rPr lang="en-US" altLang="ko-KR" sz="1600" b="1" dirty="0" smtClean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6062357kWh(id=3</a:t>
              </a:r>
              <a:r>
                <a:rPr lang="en-US" altLang="ko-KR" sz="1600" b="1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)</a:t>
              </a:r>
            </a:p>
          </p:txBody>
        </p:sp>
        <p:cxnSp>
          <p:nvCxnSpPr>
            <p:cNvPr id="24" name="직선 화살표 연결선 23"/>
            <p:cNvCxnSpPr>
              <a:endCxn id="25" idx="2"/>
            </p:cNvCxnSpPr>
            <p:nvPr/>
          </p:nvCxnSpPr>
          <p:spPr>
            <a:xfrm flipV="1">
              <a:off x="2655836" y="1677093"/>
              <a:ext cx="1045164" cy="254743"/>
            </a:xfrm>
            <a:prstGeom prst="straightConnector1">
              <a:avLst/>
            </a:prstGeom>
            <a:ln w="50800">
              <a:solidFill>
                <a:srgbClr val="00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5"/>
            <p:cNvSpPr/>
            <p:nvPr/>
          </p:nvSpPr>
          <p:spPr>
            <a:xfrm>
              <a:off x="2323947" y="1223913"/>
              <a:ext cx="2754107" cy="453180"/>
            </a:xfrm>
            <a:prstGeom prst="rect">
              <a:avLst/>
            </a:prstGeom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①</a:t>
              </a:r>
              <a:r>
                <a:rPr lang="en-US" altLang="ko-KR" sz="16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6684137 kWh(id=4)</a:t>
              </a:r>
            </a:p>
          </p:txBody>
        </p:sp>
        <p:cxnSp>
          <p:nvCxnSpPr>
            <p:cNvPr id="26" name="직선 화살표 연결선 25"/>
            <p:cNvCxnSpPr>
              <a:endCxn id="27" idx="0"/>
            </p:cNvCxnSpPr>
            <p:nvPr/>
          </p:nvCxnSpPr>
          <p:spPr>
            <a:xfrm rot="5400000">
              <a:off x="4970511" y="4674217"/>
              <a:ext cx="427701" cy="330200"/>
            </a:xfrm>
            <a:prstGeom prst="straightConnector1">
              <a:avLst/>
            </a:prstGeom>
            <a:ln w="50800">
              <a:solidFill>
                <a:srgbClr val="00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5"/>
            <p:cNvSpPr/>
            <p:nvPr/>
          </p:nvSpPr>
          <p:spPr>
            <a:xfrm>
              <a:off x="3816320" y="5053168"/>
              <a:ext cx="2405883" cy="453285"/>
            </a:xfrm>
            <a:prstGeom prst="rect">
              <a:avLst/>
            </a:prstGeom>
            <a:ln>
              <a:solidFill>
                <a:srgbClr val="00FFFF">
                  <a:alpha val="0"/>
                </a:srgbClr>
              </a:solidFill>
            </a:ln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defRPr/>
              </a:pPr>
              <a:r>
                <a:rPr lang="ko-KR" altLang="en-US" sz="1600" b="1">
                  <a:solidFill>
                    <a:srgbClr val="00FFFF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⑤</a:t>
              </a:r>
              <a:r>
                <a:rPr lang="en-US" altLang="ko-KR" sz="1600" b="1">
                  <a:solidFill>
                    <a:srgbClr val="00FFFF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4214288kWh(id=5)</a:t>
              </a: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1323826" y="102306"/>
            <a:ext cx="4369113" cy="819714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분석 결과</a:t>
            </a:r>
            <a:endParaRPr lang="ko-KR" altLang="en-US" sz="3600" b="1" dirty="0">
              <a:solidFill>
                <a:schemeClr val="bg1">
                  <a:alpha val="50000"/>
                </a:scheme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90078" y="5300995"/>
            <a:ext cx="10913074" cy="414024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endParaRPr lang="en-US" altLang="ko-KR" sz="1600" b="1" dirty="0">
              <a:solidFill>
                <a:schemeClr val="bg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17636" y="5353319"/>
            <a:ext cx="10985515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b="1" dirty="0" err="1">
                <a:solidFill>
                  <a:schemeClr val="bg1"/>
                </a:solidFill>
              </a:rPr>
              <a:t>솔라</a:t>
            </a:r>
            <a:r>
              <a:rPr lang="ko-KR" altLang="en-US" dirty="0" err="1">
                <a:solidFill>
                  <a:schemeClr val="bg1"/>
                </a:solidFill>
              </a:rPr>
              <a:t>로</a:t>
            </a:r>
            <a:r>
              <a:rPr lang="ko-KR" altLang="en-US" b="1" dirty="0" err="1">
                <a:solidFill>
                  <a:schemeClr val="bg1"/>
                </a:solidFill>
              </a:rPr>
              <a:t>드</a:t>
            </a:r>
            <a:r>
              <a:rPr lang="ko-KR" altLang="en-US" b="1" dirty="0">
                <a:solidFill>
                  <a:schemeClr val="bg1"/>
                </a:solidFill>
              </a:rPr>
              <a:t> 입지 최적의 지역구인 강남구를 기준으로 자전거 도로 태양광 발전량 분석 결과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en-US" altLang="ko-KR" b="1" dirty="0" smtClean="0">
                <a:solidFill>
                  <a:schemeClr val="bg1"/>
                </a:solidFill>
              </a:rPr>
              <a:t/>
            </a:r>
            <a:br>
              <a:rPr lang="en-US" altLang="ko-KR" b="1" dirty="0" smtClean="0">
                <a:solidFill>
                  <a:schemeClr val="bg1"/>
                </a:solidFill>
              </a:rPr>
            </a:br>
            <a:r>
              <a:rPr lang="en-US" altLang="ko-KR" b="1" dirty="0" smtClean="0">
                <a:solidFill>
                  <a:srgbClr val="FFC000"/>
                </a:solidFill>
              </a:rPr>
              <a:t>ID=4</a:t>
            </a:r>
            <a:r>
              <a:rPr lang="ko-KR" altLang="en-US" b="1" dirty="0">
                <a:solidFill>
                  <a:schemeClr val="bg1"/>
                </a:solidFill>
              </a:rPr>
              <a:t>인 자전거도로가 </a:t>
            </a:r>
            <a:r>
              <a:rPr lang="en-US" altLang="ko-KR" b="1" dirty="0">
                <a:solidFill>
                  <a:srgbClr val="FFC000"/>
                </a:solidFill>
              </a:rPr>
              <a:t>6684137 kWh</a:t>
            </a:r>
            <a:r>
              <a:rPr lang="ko-KR" altLang="en-US" b="1" dirty="0">
                <a:solidFill>
                  <a:srgbClr val="FFC000"/>
                </a:solidFill>
              </a:rPr>
              <a:t>의 발전량</a:t>
            </a:r>
            <a:r>
              <a:rPr lang="ko-KR" altLang="en-US" b="1" dirty="0">
                <a:solidFill>
                  <a:schemeClr val="bg1"/>
                </a:solidFill>
              </a:rPr>
              <a:t>을 </a:t>
            </a:r>
            <a:r>
              <a:rPr lang="ko-KR" altLang="en-US" b="1" dirty="0" smtClean="0">
                <a:solidFill>
                  <a:schemeClr val="bg1"/>
                </a:solidFill>
              </a:rPr>
              <a:t>가짐을 알 수 있음</a:t>
            </a:r>
            <a:r>
              <a:rPr lang="en-US" altLang="ko-KR" b="1" dirty="0" smtClean="0">
                <a:solidFill>
                  <a:schemeClr val="bg1"/>
                </a:solidFill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또한</a:t>
            </a:r>
            <a:r>
              <a:rPr lang="en-US" altLang="ko-KR" b="1" dirty="0" smtClean="0">
                <a:solidFill>
                  <a:schemeClr val="bg1"/>
                </a:solidFill>
              </a:rPr>
              <a:t>, </a:t>
            </a:r>
            <a:r>
              <a:rPr lang="en-US" altLang="ko-KR" b="1" dirty="0" smtClean="0">
                <a:solidFill>
                  <a:srgbClr val="FFC000"/>
                </a:solidFill>
              </a:rPr>
              <a:t>4</a:t>
            </a:r>
            <a:r>
              <a:rPr lang="en-US" altLang="ko-KR" b="1" dirty="0">
                <a:solidFill>
                  <a:srgbClr val="FFC000"/>
                </a:solidFill>
              </a:rPr>
              <a:t>-&gt;</a:t>
            </a:r>
            <a:r>
              <a:rPr lang="en-US" altLang="ko-KR" b="1" dirty="0" smtClean="0">
                <a:solidFill>
                  <a:srgbClr val="FFC000"/>
                </a:solidFill>
              </a:rPr>
              <a:t>2</a:t>
            </a:r>
            <a:r>
              <a:rPr lang="en-US" altLang="ko-KR" b="1" dirty="0">
                <a:solidFill>
                  <a:srgbClr val="FFC000"/>
                </a:solidFill>
              </a:rPr>
              <a:t>-&gt;</a:t>
            </a:r>
            <a:r>
              <a:rPr lang="en-US" altLang="ko-KR" b="1" dirty="0" smtClean="0">
                <a:solidFill>
                  <a:srgbClr val="FFC000"/>
                </a:solidFill>
              </a:rPr>
              <a:t>3</a:t>
            </a:r>
            <a:r>
              <a:rPr lang="en-US" altLang="ko-KR" b="1" dirty="0">
                <a:solidFill>
                  <a:srgbClr val="FFC000"/>
                </a:solidFill>
              </a:rPr>
              <a:t>-&gt;</a:t>
            </a:r>
            <a:r>
              <a:rPr lang="en-US" altLang="ko-KR" b="1" dirty="0" smtClean="0">
                <a:solidFill>
                  <a:srgbClr val="FFC000"/>
                </a:solidFill>
              </a:rPr>
              <a:t>6</a:t>
            </a:r>
            <a:r>
              <a:rPr lang="en-US" altLang="ko-KR" b="1" dirty="0">
                <a:solidFill>
                  <a:srgbClr val="FFC000"/>
                </a:solidFill>
              </a:rPr>
              <a:t>-&gt;</a:t>
            </a:r>
            <a:r>
              <a:rPr lang="en-US" altLang="ko-KR" b="1" dirty="0" smtClean="0">
                <a:solidFill>
                  <a:srgbClr val="FFC000"/>
                </a:solidFill>
              </a:rPr>
              <a:t>5</a:t>
            </a:r>
            <a:r>
              <a:rPr lang="en-US" altLang="ko-KR" b="1" dirty="0">
                <a:solidFill>
                  <a:srgbClr val="FFC000"/>
                </a:solidFill>
              </a:rPr>
              <a:t>-&gt;</a:t>
            </a:r>
            <a:r>
              <a:rPr lang="en-US" altLang="ko-KR" b="1" dirty="0" smtClean="0">
                <a:solidFill>
                  <a:srgbClr val="FFC000"/>
                </a:solidFill>
              </a:rPr>
              <a:t>1 </a:t>
            </a:r>
            <a:r>
              <a:rPr lang="ko-KR" altLang="en-US" b="1" dirty="0" smtClean="0">
                <a:solidFill>
                  <a:schemeClr val="bg1"/>
                </a:solidFill>
              </a:rPr>
              <a:t>의 </a:t>
            </a:r>
            <a:r>
              <a:rPr lang="en-US" altLang="ko-KR" b="1" dirty="0" smtClean="0">
                <a:solidFill>
                  <a:schemeClr val="bg1"/>
                </a:solidFill>
              </a:rPr>
              <a:t>ID </a:t>
            </a:r>
            <a:r>
              <a:rPr lang="ko-KR" altLang="en-US" b="1" dirty="0" smtClean="0">
                <a:solidFill>
                  <a:schemeClr val="bg1"/>
                </a:solidFill>
              </a:rPr>
              <a:t>순서대로 </a:t>
            </a:r>
            <a:r>
              <a:rPr lang="ko-KR" altLang="en-US" b="1" dirty="0" err="1" smtClean="0">
                <a:solidFill>
                  <a:schemeClr val="bg1"/>
                </a:solidFill>
              </a:rPr>
              <a:t>솔라로드를</a:t>
            </a:r>
            <a:r>
              <a:rPr lang="ko-KR" altLang="en-US" b="1" dirty="0" smtClean="0">
                <a:solidFill>
                  <a:schemeClr val="bg1"/>
                </a:solidFill>
              </a:rPr>
              <a:t> 설치하는 것을 추천</a:t>
            </a:r>
            <a:r>
              <a:rPr lang="en-US" altLang="ko-KR" b="1" dirty="0" smtClean="0">
                <a:solidFill>
                  <a:schemeClr val="bg1"/>
                </a:solidFill>
              </a:rPr>
              <a:t>.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3182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3859"/>
            </a:gs>
            <a:gs pos="100000">
              <a:srgbClr val="41A4A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5"/>
          <p:cNvSpPr/>
          <p:nvPr/>
        </p:nvSpPr>
        <p:spPr>
          <a:xfrm>
            <a:off x="1323825" y="839906"/>
            <a:ext cx="6000801" cy="444064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ko-KR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①</a:t>
            </a:r>
            <a:r>
              <a:rPr lang="en-US" altLang="ko-KR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’</a:t>
            </a:r>
            <a:r>
              <a:rPr lang="ko-KR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태양의 도시</a:t>
            </a:r>
            <a:r>
              <a:rPr lang="en-US" altLang="ko-KR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,</a:t>
            </a:r>
            <a:r>
              <a:rPr lang="ko-KR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서울</a:t>
            </a:r>
            <a:r>
              <a:rPr lang="en-US" altLang="ko-KR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’</a:t>
            </a:r>
            <a:r>
              <a:rPr lang="ko-KR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사업 추진부서의 주무관의 고민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323826" y="102306"/>
            <a:ext cx="4369113" cy="819714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32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서비스 활용 방안</a:t>
            </a:r>
            <a:endParaRPr kumimoji="0" lang="ko-KR" altLang="en-US" sz="3600" b="1" i="0" u="none" strike="noStrike" kern="1200" cap="none" spc="0" normalizeH="0" baseline="0">
              <a:solidFill>
                <a:prstClr val="white">
                  <a:alpha val="50000"/>
                </a:prst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566654" y="3822239"/>
            <a:ext cx="1514341" cy="2114960"/>
            <a:chOff x="2882591" y="3372669"/>
            <a:chExt cx="1700161" cy="2114960"/>
          </a:xfrm>
        </p:grpSpPr>
        <p:sp>
          <p:nvSpPr>
            <p:cNvPr id="18" name="이등변 삼각형 17"/>
            <p:cNvSpPr/>
            <p:nvPr/>
          </p:nvSpPr>
          <p:spPr>
            <a:xfrm>
              <a:off x="2882591" y="4002549"/>
              <a:ext cx="1700161" cy="1485080"/>
            </a:xfrm>
            <a:prstGeom prst="triangle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3138640" y="3372669"/>
              <a:ext cx="1300725" cy="1188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600" b="1" dirty="0"/>
                <a:t>SEOUL</a:t>
              </a:r>
            </a:p>
          </p:txBody>
        </p:sp>
      </p:grpSp>
      <p:sp>
        <p:nvSpPr>
          <p:cNvPr id="20" name="타원 19"/>
          <p:cNvSpPr/>
          <p:nvPr/>
        </p:nvSpPr>
        <p:spPr>
          <a:xfrm>
            <a:off x="1686829" y="3434776"/>
            <a:ext cx="437882" cy="4506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111842" y="1283970"/>
            <a:ext cx="3954618" cy="2376129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 dirty="0"/>
              <a:t>뚝섬유원지 자전거도로에</a:t>
            </a:r>
          </a:p>
          <a:p>
            <a:pPr algn="ctr">
              <a:defRPr/>
            </a:pPr>
            <a:r>
              <a:rPr lang="ko-KR" altLang="en-US" b="1" dirty="0"/>
              <a:t>설치했던 </a:t>
            </a:r>
            <a:r>
              <a:rPr lang="ko-KR" altLang="en-US" b="1" dirty="0" err="1"/>
              <a:t>솔라로드의</a:t>
            </a:r>
            <a:r>
              <a:rPr lang="ko-KR" altLang="en-US" b="1" dirty="0"/>
              <a:t> 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ko-KR" altLang="en-US" b="1" dirty="0" smtClean="0"/>
              <a:t>반응이 </a:t>
            </a:r>
            <a:r>
              <a:rPr lang="ko-KR" altLang="en-US" b="1" dirty="0"/>
              <a:t>좋긴 했는데</a:t>
            </a:r>
            <a:r>
              <a:rPr lang="en-US" altLang="ko-KR" b="1" dirty="0"/>
              <a:t>...</a:t>
            </a:r>
            <a:r>
              <a:rPr lang="ko-KR" altLang="en-US" b="1" dirty="0"/>
              <a:t> 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ko-KR" altLang="en-US" b="1" dirty="0" smtClean="0"/>
              <a:t>이 </a:t>
            </a:r>
            <a:r>
              <a:rPr lang="ko-KR" altLang="en-US" b="1" dirty="0"/>
              <a:t>다음엔 </a:t>
            </a:r>
          </a:p>
          <a:p>
            <a:pPr algn="ctr">
              <a:defRPr/>
            </a:pPr>
            <a:r>
              <a:rPr lang="ko-KR" altLang="en-US" b="1" dirty="0"/>
              <a:t>어디에 설치해야 하지</a:t>
            </a:r>
            <a:r>
              <a:rPr lang="en-US" altLang="ko-KR" b="1" dirty="0"/>
              <a:t>?</a:t>
            </a:r>
          </a:p>
        </p:txBody>
      </p:sp>
      <p:sp>
        <p:nvSpPr>
          <p:cNvPr id="22" name="타원 21"/>
          <p:cNvSpPr/>
          <p:nvPr/>
        </p:nvSpPr>
        <p:spPr>
          <a:xfrm>
            <a:off x="2159081" y="3054246"/>
            <a:ext cx="437882" cy="4506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2649657" y="2716377"/>
            <a:ext cx="437882" cy="4506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43033" y="273041"/>
            <a:ext cx="4725506" cy="4432574"/>
          </a:xfrm>
          <a:prstGeom prst="rect">
            <a:avLst/>
          </a:prstGeom>
        </p:spPr>
      </p:pic>
      <p:sp>
        <p:nvSpPr>
          <p:cNvPr id="25" name="뺄셈 기호 24"/>
          <p:cNvSpPr/>
          <p:nvPr/>
        </p:nvSpPr>
        <p:spPr>
          <a:xfrm>
            <a:off x="6894338" y="2566192"/>
            <a:ext cx="3434650" cy="67598"/>
          </a:xfrm>
          <a:prstGeom prst="mathMinus">
            <a:avLst>
              <a:gd name="adj1" fmla="val 23520"/>
            </a:avLst>
          </a:prstGeom>
          <a:solidFill>
            <a:srgbClr val="EA909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43033" y="4807866"/>
            <a:ext cx="4725506" cy="1852949"/>
          </a:xfrm>
          <a:prstGeom prst="rect">
            <a:avLst/>
          </a:prstGeom>
        </p:spPr>
      </p:pic>
      <p:sp>
        <p:nvSpPr>
          <p:cNvPr id="27" name="뺄셈 기호 26"/>
          <p:cNvSpPr/>
          <p:nvPr/>
        </p:nvSpPr>
        <p:spPr>
          <a:xfrm>
            <a:off x="9703837" y="6092890"/>
            <a:ext cx="2164702" cy="149289"/>
          </a:xfrm>
          <a:prstGeom prst="mathMinus">
            <a:avLst>
              <a:gd name="adj1" fmla="val 23520"/>
            </a:avLst>
          </a:prstGeom>
          <a:solidFill>
            <a:srgbClr val="EA909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뺄셈 기호 27"/>
          <p:cNvSpPr/>
          <p:nvPr/>
        </p:nvSpPr>
        <p:spPr>
          <a:xfrm>
            <a:off x="6558436" y="6344430"/>
            <a:ext cx="4563654" cy="133468"/>
          </a:xfrm>
          <a:prstGeom prst="mathMinus">
            <a:avLst>
              <a:gd name="adj1" fmla="val 23520"/>
            </a:avLst>
          </a:prstGeom>
          <a:solidFill>
            <a:srgbClr val="EA909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0343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  <p:bldP spid="2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3859"/>
            </a:gs>
            <a:gs pos="100000">
              <a:srgbClr val="41A4A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323826" y="102306"/>
            <a:ext cx="4369113" cy="819714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서비스 활용 방안</a:t>
            </a:r>
            <a:endParaRPr kumimoji="0" lang="ko-KR" altLang="en-US" sz="3600" b="1" i="0" u="none" strike="noStrike" kern="1200" cap="none" spc="0" normalizeH="0" baseline="0" dirty="0">
              <a:solidFill>
                <a:prstClr val="white">
                  <a:alpha val="50000"/>
                </a:prst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829259" y="1426281"/>
            <a:ext cx="3675758" cy="2597589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 dirty="0"/>
              <a:t>전기자전거 이용자들이 </a:t>
            </a:r>
          </a:p>
          <a:p>
            <a:pPr algn="ctr">
              <a:defRPr/>
            </a:pPr>
            <a:r>
              <a:rPr lang="ko-KR" altLang="en-US" b="1" dirty="0"/>
              <a:t>배터리가 방전된 자전거를 아무데나 놓고 가서</a:t>
            </a:r>
            <a:r>
              <a:rPr lang="en-US" altLang="ko-KR" b="1" dirty="0"/>
              <a:t>,</a:t>
            </a:r>
            <a:r>
              <a:rPr lang="ko-KR" altLang="en-US" b="1" dirty="0"/>
              <a:t> 자전거를 수거하고 충전하러 가는 시간과 비용이 많이 든다</a:t>
            </a:r>
            <a:r>
              <a:rPr lang="en-US" altLang="ko-KR" b="1" dirty="0"/>
              <a:t>...</a:t>
            </a:r>
            <a:r>
              <a:rPr lang="ko-KR" altLang="en-US" b="1" dirty="0"/>
              <a:t> </a:t>
            </a:r>
          </a:p>
          <a:p>
            <a:pPr algn="ctr">
              <a:defRPr/>
            </a:pPr>
            <a:endParaRPr lang="ko-KR" altLang="en-US" b="1" dirty="0"/>
          </a:p>
          <a:p>
            <a:pPr algn="ctr">
              <a:defRPr/>
            </a:pPr>
            <a:r>
              <a:rPr lang="ko-KR" altLang="en-US" b="1" dirty="0"/>
              <a:t>어떻게 하면 좋지</a:t>
            </a:r>
            <a:r>
              <a:rPr lang="en-US" altLang="ko-KR" b="1" dirty="0"/>
              <a:t>?</a:t>
            </a:r>
          </a:p>
        </p:txBody>
      </p:sp>
      <p:sp>
        <p:nvSpPr>
          <p:cNvPr id="17" name="타원 16"/>
          <p:cNvSpPr/>
          <p:nvPr/>
        </p:nvSpPr>
        <p:spPr>
          <a:xfrm>
            <a:off x="2059138" y="3719173"/>
            <a:ext cx="491613" cy="4506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2550751" y="3358090"/>
            <a:ext cx="491613" cy="496788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9" name="직사각형 5"/>
          <p:cNvSpPr/>
          <p:nvPr/>
        </p:nvSpPr>
        <p:spPr>
          <a:xfrm>
            <a:off x="1323825" y="839906"/>
            <a:ext cx="6000801" cy="444064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ko-KR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②카카오</a:t>
            </a:r>
            <a:r>
              <a:rPr lang="en-US" altLang="ko-KR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T</a:t>
            </a:r>
            <a:r>
              <a:rPr lang="ko-KR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실무자의 고민</a:t>
            </a:r>
            <a:r>
              <a:rPr lang="en-US" altLang="ko-KR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:</a:t>
            </a:r>
            <a:r>
              <a:rPr lang="ko-KR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전기자전거 충전소 입지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091" y="169320"/>
            <a:ext cx="5394837" cy="3371850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566654" y="3854878"/>
            <a:ext cx="1514341" cy="2114960"/>
            <a:chOff x="2882591" y="3372669"/>
            <a:chExt cx="1700161" cy="2114960"/>
          </a:xfrm>
        </p:grpSpPr>
        <p:sp>
          <p:nvSpPr>
            <p:cNvPr id="22" name="이등변 삼각형 21"/>
            <p:cNvSpPr/>
            <p:nvPr/>
          </p:nvSpPr>
          <p:spPr>
            <a:xfrm>
              <a:off x="2882591" y="4002549"/>
              <a:ext cx="1700161" cy="1485080"/>
            </a:xfrm>
            <a:prstGeom prst="triangle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3138640" y="3372669"/>
              <a:ext cx="1300725" cy="1188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 smtClean="0"/>
                <a:t>KAKAO</a:t>
              </a:r>
              <a:endParaRPr lang="en-US" altLang="ko-KR" sz="1400" b="1" dirty="0"/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7092" y="3640580"/>
            <a:ext cx="5394837" cy="3173436"/>
          </a:xfrm>
          <a:prstGeom prst="rect">
            <a:avLst/>
          </a:prstGeom>
        </p:spPr>
      </p:pic>
      <p:sp>
        <p:nvSpPr>
          <p:cNvPr id="25" name="뺄셈 기호 24"/>
          <p:cNvSpPr/>
          <p:nvPr/>
        </p:nvSpPr>
        <p:spPr>
          <a:xfrm>
            <a:off x="10056478" y="3944495"/>
            <a:ext cx="2164702" cy="149289"/>
          </a:xfrm>
          <a:prstGeom prst="mathMinus">
            <a:avLst>
              <a:gd name="adj1" fmla="val 23520"/>
            </a:avLst>
          </a:prstGeom>
          <a:solidFill>
            <a:srgbClr val="EA909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뺄셈 기호 25"/>
          <p:cNvSpPr/>
          <p:nvPr/>
        </p:nvSpPr>
        <p:spPr>
          <a:xfrm>
            <a:off x="5692939" y="4210790"/>
            <a:ext cx="7090000" cy="116995"/>
          </a:xfrm>
          <a:prstGeom prst="mathMinus">
            <a:avLst>
              <a:gd name="adj1" fmla="val 23520"/>
            </a:avLst>
          </a:prstGeom>
          <a:solidFill>
            <a:srgbClr val="EA909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뺄셈 기호 26"/>
          <p:cNvSpPr/>
          <p:nvPr/>
        </p:nvSpPr>
        <p:spPr>
          <a:xfrm>
            <a:off x="6347841" y="4441371"/>
            <a:ext cx="2164702" cy="149289"/>
          </a:xfrm>
          <a:prstGeom prst="mathMinus">
            <a:avLst>
              <a:gd name="adj1" fmla="val 23520"/>
            </a:avLst>
          </a:prstGeom>
          <a:solidFill>
            <a:srgbClr val="EA909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뺄셈 기호 27"/>
          <p:cNvSpPr/>
          <p:nvPr/>
        </p:nvSpPr>
        <p:spPr>
          <a:xfrm>
            <a:off x="7680282" y="2911907"/>
            <a:ext cx="2164702" cy="149289"/>
          </a:xfrm>
          <a:prstGeom prst="mathMinus">
            <a:avLst>
              <a:gd name="adj1" fmla="val 23520"/>
            </a:avLst>
          </a:prstGeom>
          <a:solidFill>
            <a:srgbClr val="EA909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8788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3859"/>
            </a:gs>
            <a:gs pos="100000">
              <a:srgbClr val="41A4A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23826" y="102306"/>
            <a:ext cx="4369113" cy="819714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32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서비스 활용 방안</a:t>
            </a:r>
            <a:endParaRPr kumimoji="0" lang="ko-KR" altLang="en-US" sz="3600" b="1" i="0" u="none" strike="noStrike" kern="1200" cap="none" spc="0" normalizeH="0" baseline="0">
              <a:solidFill>
                <a:prstClr val="white">
                  <a:alpha val="50000"/>
                </a:prst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" name="해 18"/>
          <p:cNvSpPr/>
          <p:nvPr/>
        </p:nvSpPr>
        <p:spPr>
          <a:xfrm>
            <a:off x="8056657" y="1539437"/>
            <a:ext cx="3735907" cy="2305718"/>
          </a:xfrm>
          <a:prstGeom prst="sun">
            <a:avLst>
              <a:gd name="adj" fmla="val 25000"/>
            </a:avLst>
          </a:prstGeom>
          <a:solidFill>
            <a:schemeClr val="bg1"/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700" b="1">
                <a:solidFill>
                  <a:schemeClr val="tx1"/>
                </a:solidFill>
              </a:rPr>
              <a:t>공공자전거 </a:t>
            </a:r>
          </a:p>
          <a:p>
            <a:pPr algn="ctr">
              <a:defRPr/>
            </a:pPr>
            <a:r>
              <a:rPr lang="ko-KR" altLang="en-US" sz="1700" b="1">
                <a:solidFill>
                  <a:schemeClr val="tx1"/>
                </a:solidFill>
              </a:rPr>
              <a:t>이동경로 </a:t>
            </a:r>
          </a:p>
          <a:p>
            <a:pPr algn="ctr">
              <a:defRPr/>
            </a:pPr>
            <a:r>
              <a:rPr lang="ko-KR" altLang="en-US" sz="1700" b="1">
                <a:solidFill>
                  <a:schemeClr val="tx1"/>
                </a:solidFill>
              </a:rPr>
              <a:t>분석</a:t>
            </a:r>
          </a:p>
        </p:txBody>
      </p:sp>
      <p:sp>
        <p:nvSpPr>
          <p:cNvPr id="4" name="아래쪽 화살표 3"/>
          <p:cNvSpPr/>
          <p:nvPr/>
        </p:nvSpPr>
        <p:spPr>
          <a:xfrm>
            <a:off x="5302250" y="4242414"/>
            <a:ext cx="1587499" cy="1034435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16"/>
          <p:cNvSpPr txBox="1"/>
          <p:nvPr/>
        </p:nvSpPr>
        <p:spPr>
          <a:xfrm>
            <a:off x="2886173" y="5600790"/>
            <a:ext cx="6419654" cy="695993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   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FFE7D8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분석 모델</a:t>
            </a:r>
            <a:r>
              <a:rPr kumimoji="0" lang="ko-KR" altLang="en-US" sz="20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 </a:t>
            </a:r>
            <a:r>
              <a:rPr kumimoji="0" lang="en-US" altLang="ko-KR" sz="20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+</a:t>
            </a:r>
            <a:r>
              <a:rPr kumimoji="0" lang="ko-KR" altLang="en-US" sz="20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FFCEB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인구밀도 데이터</a:t>
            </a:r>
            <a:r>
              <a:rPr kumimoji="0" lang="ko-KR" altLang="en-US" sz="20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+</a:t>
            </a:r>
            <a:r>
              <a:rPr kumimoji="0" lang="ko-KR" altLang="en-US" sz="20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FFB689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자전거 이용 로그</a:t>
            </a:r>
            <a:endParaRPr kumimoji="0" lang="ko-KR" altLang="en-US" sz="2000" b="1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     → 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EB58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솔라로드 설치 장소 </a:t>
            </a:r>
            <a:r>
              <a:rPr kumimoji="0" lang="en-US" altLang="ko-KR" sz="2000" b="1" i="0" u="none" strike="noStrike" kern="1200" cap="none" spc="0" normalizeH="0" baseline="0">
                <a:solidFill>
                  <a:srgbClr val="EB58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/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EB58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전기 충전소 입지 결정</a:t>
            </a:r>
          </a:p>
        </p:txBody>
      </p:sp>
      <p:sp>
        <p:nvSpPr>
          <p:cNvPr id="6" name="해 18"/>
          <p:cNvSpPr/>
          <p:nvPr/>
        </p:nvSpPr>
        <p:spPr>
          <a:xfrm>
            <a:off x="4228046" y="1537492"/>
            <a:ext cx="3735907" cy="2305718"/>
          </a:xfrm>
          <a:prstGeom prst="sun">
            <a:avLst>
              <a:gd name="adj" fmla="val 25000"/>
            </a:avLst>
          </a:prstGeom>
          <a:solidFill>
            <a:schemeClr val="bg1"/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700" b="1">
                <a:solidFill>
                  <a:schemeClr val="tx1"/>
                </a:solidFill>
              </a:rPr>
              <a:t>인구밀도 </a:t>
            </a:r>
          </a:p>
          <a:p>
            <a:pPr algn="ctr">
              <a:defRPr/>
            </a:pPr>
            <a:r>
              <a:rPr lang="ko-KR" altLang="en-US" sz="1700" b="1">
                <a:solidFill>
                  <a:schemeClr val="tx1"/>
                </a:solidFill>
              </a:rPr>
              <a:t>데이터 </a:t>
            </a:r>
          </a:p>
          <a:p>
            <a:pPr algn="ctr">
              <a:defRPr/>
            </a:pPr>
            <a:r>
              <a:rPr lang="ko-KR" altLang="en-US" sz="1700" b="1">
                <a:solidFill>
                  <a:schemeClr val="tx1"/>
                </a:solidFill>
              </a:rPr>
              <a:t>분석</a:t>
            </a:r>
          </a:p>
        </p:txBody>
      </p:sp>
      <p:sp>
        <p:nvSpPr>
          <p:cNvPr id="7" name="해 18"/>
          <p:cNvSpPr/>
          <p:nvPr/>
        </p:nvSpPr>
        <p:spPr>
          <a:xfrm>
            <a:off x="418077" y="1532960"/>
            <a:ext cx="3735907" cy="2305718"/>
          </a:xfrm>
          <a:prstGeom prst="sun">
            <a:avLst>
              <a:gd name="adj" fmla="val 25000"/>
            </a:avLst>
          </a:prstGeom>
          <a:solidFill>
            <a:schemeClr val="bg1"/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700" b="1">
                <a:solidFill>
                  <a:schemeClr val="tx1"/>
                </a:solidFill>
              </a:rPr>
              <a:t>각 구 </a:t>
            </a:r>
          </a:p>
          <a:p>
            <a:pPr algn="ctr">
              <a:defRPr/>
            </a:pPr>
            <a:r>
              <a:rPr lang="ko-KR" altLang="en-US" sz="1700" b="1">
                <a:solidFill>
                  <a:schemeClr val="tx1"/>
                </a:solidFill>
              </a:rPr>
              <a:t>발전량 </a:t>
            </a:r>
          </a:p>
          <a:p>
            <a:pPr algn="ctr">
              <a:defRPr/>
            </a:pPr>
            <a:r>
              <a:rPr lang="ko-KR" altLang="en-US" sz="1700" b="1">
                <a:solidFill>
                  <a:schemeClr val="tx1"/>
                </a:solidFill>
              </a:rPr>
              <a:t>예측 결과</a:t>
            </a:r>
          </a:p>
        </p:txBody>
      </p:sp>
    </p:spTree>
    <p:extLst>
      <p:ext uri="{BB962C8B-B14F-4D97-AF65-F5344CB8AC3E}">
        <p14:creationId xmlns:p14="http://schemas.microsoft.com/office/powerpoint/2010/main" val="13512332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3859"/>
            </a:gs>
            <a:gs pos="100000">
              <a:srgbClr val="41A4A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25054" y="1403291"/>
            <a:ext cx="1335582" cy="204645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236012" y="3917276"/>
            <a:ext cx="1335582" cy="204645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853520" y="1382808"/>
            <a:ext cx="1335582" cy="204645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843997" y="3927519"/>
            <a:ext cx="1335582" cy="2046456"/>
          </a:xfrm>
          <a:prstGeom prst="rect">
            <a:avLst/>
          </a:prstGeom>
        </p:spPr>
      </p:pic>
      <p:sp>
        <p:nvSpPr>
          <p:cNvPr id="19" name="TextBox 16"/>
          <p:cNvSpPr txBox="1"/>
          <p:nvPr/>
        </p:nvSpPr>
        <p:spPr>
          <a:xfrm>
            <a:off x="7538854" y="3476625"/>
            <a:ext cx="773889" cy="3941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A</a:t>
            </a:r>
            <a:r>
              <a:rPr kumimoji="0" lang="ko-KR" altLang="en-US" sz="20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구</a:t>
            </a:r>
          </a:p>
        </p:txBody>
      </p:sp>
      <p:sp>
        <p:nvSpPr>
          <p:cNvPr id="20" name="TextBox 16"/>
          <p:cNvSpPr txBox="1"/>
          <p:nvPr/>
        </p:nvSpPr>
        <p:spPr>
          <a:xfrm>
            <a:off x="9104643" y="3486150"/>
            <a:ext cx="773889" cy="38862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B</a:t>
            </a:r>
            <a:r>
              <a:rPr kumimoji="0" lang="ko-KR" altLang="en-US" sz="20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구</a:t>
            </a:r>
          </a:p>
        </p:txBody>
      </p:sp>
      <p:sp>
        <p:nvSpPr>
          <p:cNvPr id="21" name="TextBox 16"/>
          <p:cNvSpPr txBox="1"/>
          <p:nvPr/>
        </p:nvSpPr>
        <p:spPr>
          <a:xfrm>
            <a:off x="7517857" y="6002593"/>
            <a:ext cx="773889" cy="394356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C</a:t>
            </a:r>
            <a:r>
              <a:rPr kumimoji="0" lang="ko-KR" altLang="en-US" sz="20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구</a:t>
            </a:r>
          </a:p>
        </p:txBody>
      </p:sp>
      <p:sp>
        <p:nvSpPr>
          <p:cNvPr id="22" name="TextBox 16"/>
          <p:cNvSpPr txBox="1"/>
          <p:nvPr/>
        </p:nvSpPr>
        <p:spPr>
          <a:xfrm>
            <a:off x="9083647" y="6012118"/>
            <a:ext cx="773889" cy="394356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D</a:t>
            </a:r>
            <a:r>
              <a:rPr kumimoji="0" lang="ko-KR" altLang="en-US" sz="20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구</a:t>
            </a:r>
          </a:p>
        </p:txBody>
      </p:sp>
      <p:sp>
        <p:nvSpPr>
          <p:cNvPr id="23" name="타원 22"/>
          <p:cNvSpPr/>
          <p:nvPr/>
        </p:nvSpPr>
        <p:spPr>
          <a:xfrm>
            <a:off x="3568802" y="3214462"/>
            <a:ext cx="401476" cy="429074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4996415" y="2201591"/>
            <a:ext cx="1099584" cy="1054014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 b="1"/>
              <a:t>!</a:t>
            </a:r>
          </a:p>
        </p:txBody>
      </p:sp>
      <p:sp>
        <p:nvSpPr>
          <p:cNvPr id="25" name="타원 24"/>
          <p:cNvSpPr/>
          <p:nvPr/>
        </p:nvSpPr>
        <p:spPr>
          <a:xfrm>
            <a:off x="3977250" y="2999925"/>
            <a:ext cx="401476" cy="429074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4427896" y="2831018"/>
            <a:ext cx="401476" cy="429074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2288559" y="3353817"/>
            <a:ext cx="1388439" cy="2013725"/>
            <a:chOff x="2882591" y="3372670"/>
            <a:chExt cx="1700161" cy="2114960"/>
          </a:xfrm>
        </p:grpSpPr>
        <p:sp>
          <p:nvSpPr>
            <p:cNvPr id="28" name="이등변 삼각형 27"/>
            <p:cNvSpPr/>
            <p:nvPr/>
          </p:nvSpPr>
          <p:spPr>
            <a:xfrm>
              <a:off x="2882591" y="4002549"/>
              <a:ext cx="1700161" cy="1485080"/>
            </a:xfrm>
            <a:prstGeom prst="triangle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3138639" y="3372670"/>
              <a:ext cx="1300726" cy="1188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700" b="1"/>
                <a:t>Seoul</a:t>
              </a:r>
            </a:p>
          </p:txBody>
        </p:sp>
      </p:grpSp>
      <p:sp>
        <p:nvSpPr>
          <p:cNvPr id="30" name="도넛 29"/>
          <p:cNvSpPr/>
          <p:nvPr/>
        </p:nvSpPr>
        <p:spPr>
          <a:xfrm>
            <a:off x="6582492" y="3429000"/>
            <a:ext cx="2539999" cy="3142226"/>
          </a:xfrm>
          <a:prstGeom prst="donut">
            <a:avLst>
              <a:gd name="adj" fmla="val 9375"/>
            </a:avLst>
          </a:prstGeom>
          <a:solidFill>
            <a:srgbClr val="D0EEC9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31" name="TextBox 16"/>
          <p:cNvSpPr txBox="1"/>
          <p:nvPr/>
        </p:nvSpPr>
        <p:spPr>
          <a:xfrm>
            <a:off x="1972514" y="990305"/>
            <a:ext cx="4576876" cy="447396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>
                <a:solidFill>
                  <a:schemeClr val="accent4"/>
                </a:solidFill>
              </a:rPr>
              <a:t>최적의 솔라로드 설치 장소</a:t>
            </a:r>
            <a:r>
              <a:rPr lang="ko-KR" altLang="en-US" sz="2400" b="1">
                <a:solidFill>
                  <a:prstClr val="white"/>
                </a:solidFill>
              </a:rPr>
              <a:t> 선정</a:t>
            </a:r>
          </a:p>
        </p:txBody>
      </p:sp>
      <p:sp>
        <p:nvSpPr>
          <p:cNvPr id="32" name="직사각형 15"/>
          <p:cNvSpPr/>
          <p:nvPr/>
        </p:nvSpPr>
        <p:spPr>
          <a:xfrm>
            <a:off x="1323826" y="102306"/>
            <a:ext cx="4369113" cy="819714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32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서비스 활용 방안</a:t>
            </a:r>
            <a:endParaRPr kumimoji="0" lang="ko-KR" altLang="en-US" sz="3600" b="1" i="0" u="none" strike="noStrike" kern="1200" cap="none" spc="0" normalizeH="0" baseline="0">
              <a:solidFill>
                <a:prstClr val="white">
                  <a:alpha val="50000"/>
                </a:prst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15683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30" grpId="0" animBg="1"/>
      <p:bldP spid="3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3859"/>
            </a:gs>
            <a:gs pos="100000">
              <a:srgbClr val="41A4A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직사각형 145"/>
          <p:cNvSpPr/>
          <p:nvPr/>
        </p:nvSpPr>
        <p:spPr>
          <a:xfrm>
            <a:off x="1323826" y="102306"/>
            <a:ext cx="4369113" cy="735842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공모 배경</a:t>
            </a:r>
            <a:endParaRPr lang="ko-KR" altLang="en-US" sz="3600" b="1" dirty="0">
              <a:solidFill>
                <a:schemeClr val="bg1">
                  <a:alpha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323825" y="839906"/>
            <a:ext cx="6000801" cy="461665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 세계 그리고 국내 신재생에너지에 대한 관심 및 수요 증가</a:t>
            </a:r>
            <a:endParaRPr lang="ko-KR" altLang="en-US" sz="1600" b="1" dirty="0">
              <a:solidFill>
                <a:schemeClr val="bg1">
                  <a:alpha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40" y="1399918"/>
            <a:ext cx="5656007" cy="375353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83923" y="5495357"/>
            <a:ext cx="5209016" cy="783356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dirty="0" smtClean="0">
                <a:solidFill>
                  <a:schemeClr val="bg1"/>
                </a:solidFill>
              </a:rPr>
              <a:t>2016</a:t>
            </a:r>
            <a:r>
              <a:rPr lang="ko-KR" altLang="en-US" sz="1600" b="1" dirty="0">
                <a:solidFill>
                  <a:schemeClr val="bg1"/>
                </a:solidFill>
              </a:rPr>
              <a:t>년 </a:t>
            </a:r>
            <a:r>
              <a:rPr lang="en-US" altLang="ko-KR" sz="1600" b="1" dirty="0">
                <a:solidFill>
                  <a:schemeClr val="bg1"/>
                </a:solidFill>
              </a:rPr>
              <a:t>24.3%</a:t>
            </a:r>
            <a:r>
              <a:rPr lang="ko-KR" altLang="en-US" sz="1600" b="1" dirty="0">
                <a:solidFill>
                  <a:schemeClr val="bg1"/>
                </a:solidFill>
              </a:rPr>
              <a:t>였던 전 세계 신재생에너지원 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비중은</a:t>
            </a:r>
            <a:r>
              <a:rPr lang="ko-KR" altLang="en-US" sz="1600" b="1" dirty="0">
                <a:solidFill>
                  <a:schemeClr val="bg1"/>
                </a:solidFill>
              </a:rPr>
              <a:t> </a:t>
            </a:r>
            <a:r>
              <a:rPr lang="en-US" altLang="ko-KR" sz="1600" b="1" dirty="0">
                <a:solidFill>
                  <a:schemeClr val="bg1"/>
                </a:solidFill>
              </a:rPr>
              <a:t>2040</a:t>
            </a:r>
            <a:r>
              <a:rPr lang="ko-KR" altLang="en-US" sz="1600" b="1" dirty="0">
                <a:solidFill>
                  <a:schemeClr val="bg1"/>
                </a:solidFill>
              </a:rPr>
              <a:t>년까지 </a:t>
            </a:r>
            <a:r>
              <a:rPr lang="en-US" altLang="ko-KR" sz="1600" b="1" dirty="0">
                <a:solidFill>
                  <a:srgbClr val="FFC000"/>
                </a:solidFill>
              </a:rPr>
              <a:t>39.9%</a:t>
            </a:r>
            <a:r>
              <a:rPr lang="ko-KR" altLang="en-US" sz="1600" b="1" dirty="0">
                <a:solidFill>
                  <a:srgbClr val="FFC000"/>
                </a:solidFill>
              </a:rPr>
              <a:t>로 증가할 전망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38146" y="5103679"/>
            <a:ext cx="3853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출처 </a:t>
            </a:r>
            <a:r>
              <a:rPr lang="en-US" altLang="ko-KR" sz="1200" dirty="0" smtClean="0">
                <a:solidFill>
                  <a:schemeClr val="bg1"/>
                </a:solidFill>
              </a:rPr>
              <a:t>: https</a:t>
            </a:r>
            <a:r>
              <a:rPr lang="en-US" altLang="ko-KR" sz="1200" dirty="0">
                <a:solidFill>
                  <a:schemeClr val="bg1"/>
                </a:solidFill>
              </a:rPr>
              <a:t>://ourworldindata.org/renewable-energy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3680" y="1399918"/>
            <a:ext cx="6219764" cy="249274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942721" y="4458822"/>
            <a:ext cx="6121679" cy="830997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solidFill>
                  <a:schemeClr val="bg1"/>
                </a:solidFill>
              </a:rPr>
              <a:t>기후변화협약 발효 및 </a:t>
            </a:r>
            <a:r>
              <a:rPr lang="ko-KR" altLang="en-US" sz="1600" b="1" dirty="0">
                <a:solidFill>
                  <a:schemeClr val="bg1"/>
                </a:solidFill>
              </a:rPr>
              <a:t>고유가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상황 등에 대응하기 </a:t>
            </a:r>
            <a:r>
              <a:rPr lang="ko-KR" altLang="en-US" sz="1600" b="1" dirty="0">
                <a:solidFill>
                  <a:schemeClr val="bg1"/>
                </a:solidFill>
              </a:rPr>
              <a:t>위한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정부 투자와 </a:t>
            </a:r>
            <a:r>
              <a:rPr lang="ko-KR" altLang="en-US" sz="1600" b="1" dirty="0">
                <a:solidFill>
                  <a:schemeClr val="bg1"/>
                </a:solidFill>
              </a:rPr>
              <a:t>민간참여에 힘입어 </a:t>
            </a:r>
            <a:r>
              <a:rPr lang="ko-KR" altLang="en-US" sz="1600" b="1" dirty="0" smtClean="0">
                <a:solidFill>
                  <a:srgbClr val="FFC000"/>
                </a:solidFill>
              </a:rPr>
              <a:t>신재생 에너지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600" b="1" dirty="0" smtClean="0">
                <a:solidFill>
                  <a:srgbClr val="FFC000"/>
                </a:solidFill>
              </a:rPr>
              <a:t>공급량 지속 증가</a:t>
            </a:r>
            <a:endParaRPr lang="ko-KR" altLang="en-US" sz="1600" b="1" dirty="0">
              <a:solidFill>
                <a:srgbClr val="FFC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89351" y="3902552"/>
            <a:ext cx="4713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출처 </a:t>
            </a:r>
            <a:r>
              <a:rPr lang="en-US" altLang="ko-KR" sz="1200" dirty="0" smtClean="0">
                <a:solidFill>
                  <a:schemeClr val="bg1"/>
                </a:solidFill>
              </a:rPr>
              <a:t>: </a:t>
            </a:r>
            <a:r>
              <a:rPr lang="ko-KR" altLang="en-US" sz="1200" dirty="0">
                <a:solidFill>
                  <a:schemeClr val="bg1"/>
                </a:solidFill>
              </a:rPr>
              <a:t>한국에너지공단 </a:t>
            </a:r>
            <a:r>
              <a:rPr lang="ko-KR" altLang="en-US" sz="1200" dirty="0" err="1">
                <a:solidFill>
                  <a:schemeClr val="bg1"/>
                </a:solidFill>
              </a:rPr>
              <a:t>신재생에너지센터「신재생에너지보급통계</a:t>
            </a:r>
            <a:r>
              <a:rPr lang="ko-KR" altLang="en-US" sz="1200" dirty="0">
                <a:solidFill>
                  <a:schemeClr val="bg1"/>
                </a:solidFill>
              </a:rPr>
              <a:t>」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991766" y="5495357"/>
            <a:ext cx="5744606" cy="830997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solidFill>
                  <a:schemeClr val="bg1"/>
                </a:solidFill>
              </a:rPr>
              <a:t> 현재의 </a:t>
            </a:r>
            <a:r>
              <a:rPr lang="ko-KR" altLang="en-US" sz="1600" b="1" dirty="0">
                <a:solidFill>
                  <a:schemeClr val="bg1"/>
                </a:solidFill>
              </a:rPr>
              <a:t>기술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수준으로 </a:t>
            </a:r>
            <a:r>
              <a:rPr lang="ko-KR" altLang="en-US" sz="1600" b="1" dirty="0">
                <a:solidFill>
                  <a:schemeClr val="bg1"/>
                </a:solidFill>
              </a:rPr>
              <a:t>산출할 수 있는 신재생에너지 자원 잠재</a:t>
            </a:r>
            <a:r>
              <a:rPr lang="en-US" altLang="ko-KR" sz="1600" b="1" dirty="0">
                <a:solidFill>
                  <a:schemeClr val="bg1"/>
                </a:solidFill>
              </a:rPr>
              <a:t>(</a:t>
            </a:r>
            <a:r>
              <a:rPr lang="ko-KR" altLang="en-US" sz="1600" b="1" dirty="0">
                <a:solidFill>
                  <a:schemeClr val="bg1"/>
                </a:solidFill>
              </a:rPr>
              <a:t>생산</a:t>
            </a:r>
            <a:r>
              <a:rPr lang="en-US" altLang="ko-KR" sz="1600" b="1" dirty="0">
                <a:solidFill>
                  <a:schemeClr val="bg1"/>
                </a:solidFill>
              </a:rPr>
              <a:t>)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량 </a:t>
            </a:r>
            <a:r>
              <a:rPr lang="ko-KR" altLang="en-US" sz="1600" b="1" dirty="0">
                <a:solidFill>
                  <a:srgbClr val="FFC000"/>
                </a:solidFill>
              </a:rPr>
              <a:t>국내 생산 총 전력량의 </a:t>
            </a:r>
            <a:r>
              <a:rPr lang="en-US" altLang="ko-KR" sz="1600" b="1" dirty="0">
                <a:solidFill>
                  <a:srgbClr val="FFC000"/>
                </a:solidFill>
              </a:rPr>
              <a:t>22</a:t>
            </a:r>
            <a:r>
              <a:rPr lang="ko-KR" altLang="en-US" sz="1600" b="1" dirty="0" smtClean="0">
                <a:solidFill>
                  <a:srgbClr val="FFC000"/>
                </a:solidFill>
              </a:rPr>
              <a:t>배</a:t>
            </a:r>
            <a:r>
              <a:rPr lang="en-US" altLang="ko-KR" sz="1600" b="1" dirty="0">
                <a:solidFill>
                  <a:srgbClr val="FFC000"/>
                </a:solidFill>
              </a:rPr>
              <a:t>.</a:t>
            </a:r>
            <a:endParaRPr lang="ko-KR" altLang="en-US" sz="16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8861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3859"/>
            </a:gs>
            <a:gs pos="100000">
              <a:srgbClr val="41A4A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4063422" y="2948018"/>
            <a:ext cx="1166097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 flipV="1">
            <a:off x="5229519" y="2170776"/>
            <a:ext cx="0" cy="77724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4063422" y="3446370"/>
            <a:ext cx="1166097" cy="60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V="1">
            <a:off x="5777922" y="2170776"/>
            <a:ext cx="0" cy="77724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5789343" y="2958163"/>
            <a:ext cx="1166097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5777921" y="3452382"/>
            <a:ext cx="1166097" cy="60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V="1">
            <a:off x="5777921" y="3446370"/>
            <a:ext cx="0" cy="77724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V="1">
            <a:off x="5229519" y="3441030"/>
            <a:ext cx="0" cy="77724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6944017" y="2166164"/>
            <a:ext cx="0" cy="77724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5777920" y="3441758"/>
            <a:ext cx="1166097" cy="60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7492420" y="2173784"/>
            <a:ext cx="0" cy="77724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7492419" y="2945010"/>
            <a:ext cx="1166097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7492419" y="3455390"/>
            <a:ext cx="1166097" cy="60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7492419" y="3449378"/>
            <a:ext cx="0" cy="77724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6944017" y="3436418"/>
            <a:ext cx="0" cy="77724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7492417" y="2942001"/>
            <a:ext cx="1166097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8658514" y="2164759"/>
            <a:ext cx="0" cy="77724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492417" y="3440353"/>
            <a:ext cx="1166097" cy="60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9206917" y="2164759"/>
            <a:ext cx="0" cy="77724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V="1">
            <a:off x="9206916" y="3440353"/>
            <a:ext cx="0" cy="77724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8658514" y="3435013"/>
            <a:ext cx="0" cy="77724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9206912" y="2930648"/>
            <a:ext cx="1166097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9206912" y="3429000"/>
            <a:ext cx="1166097" cy="60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063422" y="4220300"/>
            <a:ext cx="1166097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5229519" y="3443058"/>
            <a:ext cx="0" cy="77724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4063422" y="4718652"/>
            <a:ext cx="1166097" cy="60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5777922" y="3443058"/>
            <a:ext cx="0" cy="77724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5777921" y="4718652"/>
            <a:ext cx="0" cy="77724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5229519" y="4713312"/>
            <a:ext cx="0" cy="77724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5777920" y="4215688"/>
            <a:ext cx="1166097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V="1">
            <a:off x="6944017" y="3438446"/>
            <a:ext cx="0" cy="77724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5777920" y="4714040"/>
            <a:ext cx="1166097" cy="60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>
            <a:off x="6875760" y="2787920"/>
            <a:ext cx="1883355" cy="1428024"/>
            <a:chOff x="4874370" y="2964501"/>
            <a:chExt cx="1883355" cy="1428024"/>
          </a:xfrm>
        </p:grpSpPr>
        <p:grpSp>
          <p:nvGrpSpPr>
            <p:cNvPr id="35" name="그룹 34"/>
            <p:cNvGrpSpPr/>
            <p:nvPr/>
          </p:nvGrpSpPr>
          <p:grpSpPr>
            <a:xfrm>
              <a:off x="6442531" y="3771484"/>
              <a:ext cx="313979" cy="0"/>
              <a:chOff x="5233310" y="5480782"/>
              <a:chExt cx="313979" cy="0"/>
            </a:xfrm>
          </p:grpSpPr>
          <p:cxnSp>
            <p:nvCxnSpPr>
              <p:cNvPr id="71" name="직선 연결선 70"/>
              <p:cNvCxnSpPr/>
              <p:nvPr/>
            </p:nvCxnSpPr>
            <p:spPr>
              <a:xfrm rot="5400000" flipV="1">
                <a:off x="5483584" y="5417077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/>
              <p:cNvCxnSpPr/>
              <p:nvPr/>
            </p:nvCxnSpPr>
            <p:spPr>
              <a:xfrm rot="5400000" flipV="1">
                <a:off x="5297015" y="5417077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그룹 35"/>
            <p:cNvGrpSpPr/>
            <p:nvPr/>
          </p:nvGrpSpPr>
          <p:grpSpPr>
            <a:xfrm>
              <a:off x="4874370" y="2964501"/>
              <a:ext cx="1883355" cy="1428024"/>
              <a:chOff x="4874370" y="2964501"/>
              <a:chExt cx="1883355" cy="1428024"/>
            </a:xfrm>
          </p:grpSpPr>
          <p:grpSp>
            <p:nvGrpSpPr>
              <p:cNvPr id="37" name="그룹 36"/>
              <p:cNvGrpSpPr/>
              <p:nvPr/>
            </p:nvGrpSpPr>
            <p:grpSpPr>
              <a:xfrm>
                <a:off x="4874370" y="3009919"/>
                <a:ext cx="1215" cy="687359"/>
                <a:chOff x="4874370" y="3339053"/>
                <a:chExt cx="1215" cy="687359"/>
              </a:xfrm>
            </p:grpSpPr>
            <p:cxnSp>
              <p:nvCxnSpPr>
                <p:cNvPr id="67" name="직선 연결선 66"/>
                <p:cNvCxnSpPr/>
                <p:nvPr/>
              </p:nvCxnSpPr>
              <p:spPr>
                <a:xfrm flipV="1">
                  <a:off x="4875585" y="3339053"/>
                  <a:ext cx="0" cy="12741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연결선 67"/>
                <p:cNvCxnSpPr/>
                <p:nvPr/>
              </p:nvCxnSpPr>
              <p:spPr>
                <a:xfrm flipV="1">
                  <a:off x="4875585" y="3528060"/>
                  <a:ext cx="0" cy="12741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연결선 68"/>
                <p:cNvCxnSpPr/>
                <p:nvPr/>
              </p:nvCxnSpPr>
              <p:spPr>
                <a:xfrm flipV="1">
                  <a:off x="4874370" y="3712433"/>
                  <a:ext cx="0" cy="12741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연결선 69"/>
                <p:cNvCxnSpPr/>
                <p:nvPr/>
              </p:nvCxnSpPr>
              <p:spPr>
                <a:xfrm flipV="1">
                  <a:off x="4874370" y="3899002"/>
                  <a:ext cx="0" cy="12741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그룹 37"/>
              <p:cNvGrpSpPr/>
              <p:nvPr/>
            </p:nvGrpSpPr>
            <p:grpSpPr>
              <a:xfrm>
                <a:off x="6756510" y="3017539"/>
                <a:ext cx="1215" cy="687359"/>
                <a:chOff x="6756510" y="3346673"/>
                <a:chExt cx="1215" cy="687359"/>
              </a:xfrm>
            </p:grpSpPr>
            <p:cxnSp>
              <p:nvCxnSpPr>
                <p:cNvPr id="63" name="직선 연결선 62"/>
                <p:cNvCxnSpPr/>
                <p:nvPr/>
              </p:nvCxnSpPr>
              <p:spPr>
                <a:xfrm flipV="1">
                  <a:off x="6757725" y="3346673"/>
                  <a:ext cx="0" cy="12741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직선 연결선 63"/>
                <p:cNvCxnSpPr/>
                <p:nvPr/>
              </p:nvCxnSpPr>
              <p:spPr>
                <a:xfrm flipV="1">
                  <a:off x="6757725" y="3535680"/>
                  <a:ext cx="0" cy="12741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직선 연결선 64"/>
                <p:cNvCxnSpPr/>
                <p:nvPr/>
              </p:nvCxnSpPr>
              <p:spPr>
                <a:xfrm flipV="1">
                  <a:off x="6756510" y="3720053"/>
                  <a:ext cx="0" cy="12741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직선 연결선 65"/>
                <p:cNvCxnSpPr/>
                <p:nvPr/>
              </p:nvCxnSpPr>
              <p:spPr>
                <a:xfrm flipV="1">
                  <a:off x="6756510" y="3906622"/>
                  <a:ext cx="0" cy="12741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그룹 38"/>
              <p:cNvGrpSpPr/>
              <p:nvPr/>
            </p:nvGrpSpPr>
            <p:grpSpPr>
              <a:xfrm rot="5400000">
                <a:off x="5255542" y="3435588"/>
                <a:ext cx="1215" cy="687359"/>
                <a:chOff x="5026770" y="3491453"/>
                <a:chExt cx="1215" cy="687359"/>
              </a:xfrm>
            </p:grpSpPr>
            <p:cxnSp>
              <p:nvCxnSpPr>
                <p:cNvPr id="59" name="직선 연결선 58"/>
                <p:cNvCxnSpPr/>
                <p:nvPr/>
              </p:nvCxnSpPr>
              <p:spPr>
                <a:xfrm flipV="1">
                  <a:off x="5027985" y="3491453"/>
                  <a:ext cx="0" cy="12741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/>
                <p:cNvCxnSpPr/>
                <p:nvPr/>
              </p:nvCxnSpPr>
              <p:spPr>
                <a:xfrm flipV="1">
                  <a:off x="5027985" y="3680460"/>
                  <a:ext cx="0" cy="12741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직선 연결선 60"/>
                <p:cNvCxnSpPr/>
                <p:nvPr/>
              </p:nvCxnSpPr>
              <p:spPr>
                <a:xfrm flipV="1">
                  <a:off x="5026770" y="3864833"/>
                  <a:ext cx="0" cy="12741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직선 연결선 61"/>
                <p:cNvCxnSpPr/>
                <p:nvPr/>
              </p:nvCxnSpPr>
              <p:spPr>
                <a:xfrm flipV="1">
                  <a:off x="5026770" y="4051402"/>
                  <a:ext cx="0" cy="12741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/>
              <p:cNvGrpSpPr/>
              <p:nvPr/>
            </p:nvGrpSpPr>
            <p:grpSpPr>
              <a:xfrm rot="5400000">
                <a:off x="6011308" y="3435588"/>
                <a:ext cx="1215" cy="687359"/>
                <a:chOff x="5026770" y="3491453"/>
                <a:chExt cx="1215" cy="687359"/>
              </a:xfrm>
            </p:grpSpPr>
            <p:cxnSp>
              <p:nvCxnSpPr>
                <p:cNvPr id="55" name="직선 연결선 54"/>
                <p:cNvCxnSpPr/>
                <p:nvPr/>
              </p:nvCxnSpPr>
              <p:spPr>
                <a:xfrm flipV="1">
                  <a:off x="5027985" y="3491453"/>
                  <a:ext cx="0" cy="12741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>
                <a:xfrm flipV="1">
                  <a:off x="5027985" y="3680460"/>
                  <a:ext cx="0" cy="12741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>
                <a:xfrm flipV="1">
                  <a:off x="5026770" y="3864833"/>
                  <a:ext cx="0" cy="12741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/>
                <p:cNvCxnSpPr/>
                <p:nvPr/>
              </p:nvCxnSpPr>
              <p:spPr>
                <a:xfrm flipV="1">
                  <a:off x="5026770" y="4051402"/>
                  <a:ext cx="0" cy="12741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그룹 40"/>
              <p:cNvGrpSpPr/>
              <p:nvPr/>
            </p:nvGrpSpPr>
            <p:grpSpPr>
              <a:xfrm rot="5400000">
                <a:off x="5255542" y="2622154"/>
                <a:ext cx="1215" cy="687359"/>
                <a:chOff x="5026770" y="3491453"/>
                <a:chExt cx="1215" cy="687359"/>
              </a:xfrm>
            </p:grpSpPr>
            <p:cxnSp>
              <p:nvCxnSpPr>
                <p:cNvPr id="51" name="직선 연결선 50"/>
                <p:cNvCxnSpPr/>
                <p:nvPr/>
              </p:nvCxnSpPr>
              <p:spPr>
                <a:xfrm flipV="1">
                  <a:off x="5027985" y="3491453"/>
                  <a:ext cx="0" cy="12741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51"/>
                <p:cNvCxnSpPr/>
                <p:nvPr/>
              </p:nvCxnSpPr>
              <p:spPr>
                <a:xfrm flipV="1">
                  <a:off x="5027985" y="3680460"/>
                  <a:ext cx="0" cy="12741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/>
                <p:cNvCxnSpPr/>
                <p:nvPr/>
              </p:nvCxnSpPr>
              <p:spPr>
                <a:xfrm flipV="1">
                  <a:off x="5026770" y="3864833"/>
                  <a:ext cx="0" cy="12741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>
                <a:xfrm flipV="1">
                  <a:off x="5026770" y="4051402"/>
                  <a:ext cx="0" cy="12741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그룹 41"/>
              <p:cNvGrpSpPr/>
              <p:nvPr/>
            </p:nvGrpSpPr>
            <p:grpSpPr>
              <a:xfrm rot="5400000">
                <a:off x="5987862" y="2621429"/>
                <a:ext cx="1215" cy="687359"/>
                <a:chOff x="5026770" y="3491453"/>
                <a:chExt cx="1215" cy="687359"/>
              </a:xfrm>
            </p:grpSpPr>
            <p:cxnSp>
              <p:nvCxnSpPr>
                <p:cNvPr id="47" name="직선 연결선 46"/>
                <p:cNvCxnSpPr/>
                <p:nvPr/>
              </p:nvCxnSpPr>
              <p:spPr>
                <a:xfrm flipV="1">
                  <a:off x="5027985" y="3491453"/>
                  <a:ext cx="0" cy="12741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/>
                <p:cNvCxnSpPr/>
                <p:nvPr/>
              </p:nvCxnSpPr>
              <p:spPr>
                <a:xfrm flipV="1">
                  <a:off x="5027985" y="3680460"/>
                  <a:ext cx="0" cy="12741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직선 연결선 48"/>
                <p:cNvCxnSpPr/>
                <p:nvPr/>
              </p:nvCxnSpPr>
              <p:spPr>
                <a:xfrm flipV="1">
                  <a:off x="5026770" y="3864833"/>
                  <a:ext cx="0" cy="12741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직선 연결선 49"/>
                <p:cNvCxnSpPr/>
                <p:nvPr/>
              </p:nvCxnSpPr>
              <p:spPr>
                <a:xfrm flipV="1">
                  <a:off x="5026770" y="4051402"/>
                  <a:ext cx="0" cy="12741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/>
              <p:cNvGrpSpPr/>
              <p:nvPr/>
            </p:nvGrpSpPr>
            <p:grpSpPr>
              <a:xfrm>
                <a:off x="6387080" y="2964501"/>
                <a:ext cx="313979" cy="0"/>
                <a:chOff x="5233310" y="5480782"/>
                <a:chExt cx="313979" cy="0"/>
              </a:xfrm>
            </p:grpSpPr>
            <p:cxnSp>
              <p:nvCxnSpPr>
                <p:cNvPr id="45" name="직선 연결선 44"/>
                <p:cNvCxnSpPr/>
                <p:nvPr/>
              </p:nvCxnSpPr>
              <p:spPr>
                <a:xfrm rot="5400000" flipV="1">
                  <a:off x="5483584" y="5417077"/>
                  <a:ext cx="0" cy="12741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연결선 45"/>
                <p:cNvCxnSpPr/>
                <p:nvPr/>
              </p:nvCxnSpPr>
              <p:spPr>
                <a:xfrm rot="5400000" flipV="1">
                  <a:off x="5297015" y="5417077"/>
                  <a:ext cx="0" cy="12741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4" name="직선 연결선 43"/>
              <p:cNvCxnSpPr/>
              <p:nvPr/>
            </p:nvCxnSpPr>
            <p:spPr>
              <a:xfrm flipV="1">
                <a:off x="6662962" y="3615284"/>
                <a:ext cx="0" cy="77724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3" name="직선 연결선 72"/>
          <p:cNvCxnSpPr/>
          <p:nvPr/>
        </p:nvCxnSpPr>
        <p:spPr>
          <a:xfrm flipV="1">
            <a:off x="7492419" y="4721660"/>
            <a:ext cx="0" cy="77724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 flipV="1">
            <a:off x="6944017" y="4708700"/>
            <a:ext cx="0" cy="77724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7492417" y="4214283"/>
            <a:ext cx="1166097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 flipV="1">
            <a:off x="8658514" y="3437041"/>
            <a:ext cx="0" cy="77724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7492417" y="4712635"/>
            <a:ext cx="1166097" cy="60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 flipV="1">
            <a:off x="9206917" y="3437041"/>
            <a:ext cx="0" cy="77724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flipV="1">
            <a:off x="9206916" y="4712635"/>
            <a:ext cx="0" cy="77724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 flipV="1">
            <a:off x="8658514" y="4707295"/>
            <a:ext cx="0" cy="77724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>
            <a:off x="9206912" y="4202930"/>
            <a:ext cx="1166097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9206917" y="4701282"/>
            <a:ext cx="1185436" cy="26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/>
          <p:cNvGrpSpPr/>
          <p:nvPr/>
        </p:nvGrpSpPr>
        <p:grpSpPr>
          <a:xfrm>
            <a:off x="6827308" y="4025340"/>
            <a:ext cx="1883355" cy="834621"/>
            <a:chOff x="3273136" y="4193125"/>
            <a:chExt cx="1883355" cy="834621"/>
          </a:xfrm>
        </p:grpSpPr>
        <p:grpSp>
          <p:nvGrpSpPr>
            <p:cNvPr id="84" name="그룹 83"/>
            <p:cNvGrpSpPr/>
            <p:nvPr/>
          </p:nvGrpSpPr>
          <p:grpSpPr>
            <a:xfrm>
              <a:off x="3273136" y="4239758"/>
              <a:ext cx="1215" cy="687359"/>
              <a:chOff x="4874370" y="3339053"/>
              <a:chExt cx="1215" cy="687359"/>
            </a:xfrm>
          </p:grpSpPr>
          <p:cxnSp>
            <p:nvCxnSpPr>
              <p:cNvPr id="116" name="직선 연결선 115"/>
              <p:cNvCxnSpPr/>
              <p:nvPr/>
            </p:nvCxnSpPr>
            <p:spPr>
              <a:xfrm flipV="1">
                <a:off x="4875585" y="3339053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/>
              <p:cNvCxnSpPr/>
              <p:nvPr/>
            </p:nvCxnSpPr>
            <p:spPr>
              <a:xfrm flipV="1">
                <a:off x="4875585" y="3528060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/>
              <p:cNvCxnSpPr/>
              <p:nvPr/>
            </p:nvCxnSpPr>
            <p:spPr>
              <a:xfrm flipV="1">
                <a:off x="4874370" y="3712433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/>
              <p:cNvCxnSpPr/>
              <p:nvPr/>
            </p:nvCxnSpPr>
            <p:spPr>
              <a:xfrm flipV="1">
                <a:off x="4874370" y="3899002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그룹 84"/>
            <p:cNvGrpSpPr/>
            <p:nvPr/>
          </p:nvGrpSpPr>
          <p:grpSpPr>
            <a:xfrm>
              <a:off x="5155276" y="4247378"/>
              <a:ext cx="1215" cy="687359"/>
              <a:chOff x="6756510" y="3346673"/>
              <a:chExt cx="1215" cy="687359"/>
            </a:xfrm>
          </p:grpSpPr>
          <p:cxnSp>
            <p:nvCxnSpPr>
              <p:cNvPr id="112" name="직선 연결선 111"/>
              <p:cNvCxnSpPr/>
              <p:nvPr/>
            </p:nvCxnSpPr>
            <p:spPr>
              <a:xfrm flipV="1">
                <a:off x="6757725" y="3346673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/>
              <p:cNvCxnSpPr/>
              <p:nvPr/>
            </p:nvCxnSpPr>
            <p:spPr>
              <a:xfrm flipV="1">
                <a:off x="6757725" y="3535680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/>
              <p:cNvCxnSpPr/>
              <p:nvPr/>
            </p:nvCxnSpPr>
            <p:spPr>
              <a:xfrm flipV="1">
                <a:off x="6756510" y="3720053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/>
              <p:cNvCxnSpPr/>
              <p:nvPr/>
            </p:nvCxnSpPr>
            <p:spPr>
              <a:xfrm flipV="1">
                <a:off x="6756510" y="3906622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그룹 85"/>
            <p:cNvGrpSpPr/>
            <p:nvPr/>
          </p:nvGrpSpPr>
          <p:grpSpPr>
            <a:xfrm rot="5400000">
              <a:off x="3654308" y="4665427"/>
              <a:ext cx="1215" cy="687359"/>
              <a:chOff x="5026770" y="3491453"/>
              <a:chExt cx="1215" cy="687359"/>
            </a:xfrm>
          </p:grpSpPr>
          <p:cxnSp>
            <p:nvCxnSpPr>
              <p:cNvPr id="108" name="직선 연결선 107"/>
              <p:cNvCxnSpPr/>
              <p:nvPr/>
            </p:nvCxnSpPr>
            <p:spPr>
              <a:xfrm flipV="1">
                <a:off x="5027985" y="3491453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08"/>
              <p:cNvCxnSpPr/>
              <p:nvPr/>
            </p:nvCxnSpPr>
            <p:spPr>
              <a:xfrm flipV="1">
                <a:off x="5027985" y="3680460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/>
              <p:cNvCxnSpPr/>
              <p:nvPr/>
            </p:nvCxnSpPr>
            <p:spPr>
              <a:xfrm flipV="1">
                <a:off x="5026770" y="3864833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/>
              <p:cNvCxnSpPr/>
              <p:nvPr/>
            </p:nvCxnSpPr>
            <p:spPr>
              <a:xfrm flipV="1">
                <a:off x="5026770" y="4051402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그룹 86"/>
            <p:cNvGrpSpPr/>
            <p:nvPr/>
          </p:nvGrpSpPr>
          <p:grpSpPr>
            <a:xfrm rot="5400000">
              <a:off x="4386628" y="3851268"/>
              <a:ext cx="1215" cy="687359"/>
              <a:chOff x="5026770" y="3491453"/>
              <a:chExt cx="1215" cy="687359"/>
            </a:xfrm>
          </p:grpSpPr>
          <p:cxnSp>
            <p:nvCxnSpPr>
              <p:cNvPr id="104" name="직선 연결선 103"/>
              <p:cNvCxnSpPr/>
              <p:nvPr/>
            </p:nvCxnSpPr>
            <p:spPr>
              <a:xfrm flipV="1">
                <a:off x="5027985" y="3491453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/>
              <p:cNvCxnSpPr/>
              <p:nvPr/>
            </p:nvCxnSpPr>
            <p:spPr>
              <a:xfrm flipV="1">
                <a:off x="5027985" y="3680460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/>
              <p:cNvCxnSpPr/>
              <p:nvPr/>
            </p:nvCxnSpPr>
            <p:spPr>
              <a:xfrm flipV="1">
                <a:off x="5026770" y="3864833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/>
              <p:cNvCxnSpPr/>
              <p:nvPr/>
            </p:nvCxnSpPr>
            <p:spPr>
              <a:xfrm flipV="1">
                <a:off x="5026770" y="4051402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그룹 87"/>
            <p:cNvGrpSpPr/>
            <p:nvPr/>
          </p:nvGrpSpPr>
          <p:grpSpPr>
            <a:xfrm>
              <a:off x="4815425" y="5027746"/>
              <a:ext cx="313979" cy="0"/>
              <a:chOff x="5233310" y="5480782"/>
              <a:chExt cx="313979" cy="0"/>
            </a:xfrm>
          </p:grpSpPr>
          <p:cxnSp>
            <p:nvCxnSpPr>
              <p:cNvPr id="102" name="직선 연결선 101"/>
              <p:cNvCxnSpPr/>
              <p:nvPr/>
            </p:nvCxnSpPr>
            <p:spPr>
              <a:xfrm rot="5400000" flipV="1">
                <a:off x="5483584" y="5417077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/>
              <p:cNvCxnSpPr/>
              <p:nvPr/>
            </p:nvCxnSpPr>
            <p:spPr>
              <a:xfrm rot="5400000" flipV="1">
                <a:off x="5297015" y="5417077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그룹 88"/>
            <p:cNvGrpSpPr/>
            <p:nvPr/>
          </p:nvGrpSpPr>
          <p:grpSpPr>
            <a:xfrm rot="5400000">
              <a:off x="3623255" y="3850053"/>
              <a:ext cx="1215" cy="687359"/>
              <a:chOff x="5026770" y="3491453"/>
              <a:chExt cx="1215" cy="687359"/>
            </a:xfrm>
          </p:grpSpPr>
          <p:cxnSp>
            <p:nvCxnSpPr>
              <p:cNvPr id="98" name="직선 연결선 97"/>
              <p:cNvCxnSpPr/>
              <p:nvPr/>
            </p:nvCxnSpPr>
            <p:spPr>
              <a:xfrm flipV="1">
                <a:off x="5027985" y="3491453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/>
              <p:cNvCxnSpPr/>
              <p:nvPr/>
            </p:nvCxnSpPr>
            <p:spPr>
              <a:xfrm flipV="1">
                <a:off x="5027985" y="3680460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 flipV="1">
                <a:off x="5026770" y="3864833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/>
              <p:cNvCxnSpPr/>
              <p:nvPr/>
            </p:nvCxnSpPr>
            <p:spPr>
              <a:xfrm flipV="1">
                <a:off x="5026770" y="4051402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그룹 89"/>
            <p:cNvGrpSpPr/>
            <p:nvPr/>
          </p:nvGrpSpPr>
          <p:grpSpPr>
            <a:xfrm rot="5400000">
              <a:off x="4398131" y="4675259"/>
              <a:ext cx="1215" cy="687359"/>
              <a:chOff x="5026770" y="3491453"/>
              <a:chExt cx="1215" cy="687359"/>
            </a:xfrm>
          </p:grpSpPr>
          <p:cxnSp>
            <p:nvCxnSpPr>
              <p:cNvPr id="94" name="직선 연결선 93"/>
              <p:cNvCxnSpPr/>
              <p:nvPr/>
            </p:nvCxnSpPr>
            <p:spPr>
              <a:xfrm flipV="1">
                <a:off x="5027985" y="3491453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/>
              <p:cNvCxnSpPr/>
              <p:nvPr/>
            </p:nvCxnSpPr>
            <p:spPr>
              <a:xfrm flipV="1">
                <a:off x="5027985" y="3680460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/>
              <p:cNvCxnSpPr/>
              <p:nvPr/>
            </p:nvCxnSpPr>
            <p:spPr>
              <a:xfrm flipV="1">
                <a:off x="5026770" y="3864833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 96"/>
              <p:cNvCxnSpPr/>
              <p:nvPr/>
            </p:nvCxnSpPr>
            <p:spPr>
              <a:xfrm flipV="1">
                <a:off x="5026770" y="4051402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그룹 90"/>
            <p:cNvGrpSpPr/>
            <p:nvPr/>
          </p:nvGrpSpPr>
          <p:grpSpPr>
            <a:xfrm>
              <a:off x="4798051" y="4202957"/>
              <a:ext cx="313979" cy="0"/>
              <a:chOff x="5233310" y="5480782"/>
              <a:chExt cx="313979" cy="0"/>
            </a:xfrm>
          </p:grpSpPr>
          <p:cxnSp>
            <p:nvCxnSpPr>
              <p:cNvPr id="92" name="직선 연결선 91"/>
              <p:cNvCxnSpPr/>
              <p:nvPr/>
            </p:nvCxnSpPr>
            <p:spPr>
              <a:xfrm rot="5400000" flipV="1">
                <a:off x="5483584" y="5417077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/>
              <p:cNvCxnSpPr/>
              <p:nvPr/>
            </p:nvCxnSpPr>
            <p:spPr>
              <a:xfrm rot="5400000" flipV="1">
                <a:off x="5297015" y="5417077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0" name="그룹 119"/>
          <p:cNvGrpSpPr/>
          <p:nvPr/>
        </p:nvGrpSpPr>
        <p:grpSpPr>
          <a:xfrm rot="5400000">
            <a:off x="7764528" y="3282343"/>
            <a:ext cx="2323759" cy="834622"/>
            <a:chOff x="3273136" y="4193124"/>
            <a:chExt cx="1883355" cy="834622"/>
          </a:xfrm>
        </p:grpSpPr>
        <p:grpSp>
          <p:nvGrpSpPr>
            <p:cNvPr id="121" name="그룹 120"/>
            <p:cNvGrpSpPr/>
            <p:nvPr/>
          </p:nvGrpSpPr>
          <p:grpSpPr>
            <a:xfrm>
              <a:off x="3273136" y="4239758"/>
              <a:ext cx="1215" cy="687359"/>
              <a:chOff x="4874370" y="3339053"/>
              <a:chExt cx="1215" cy="687359"/>
            </a:xfrm>
          </p:grpSpPr>
          <p:cxnSp>
            <p:nvCxnSpPr>
              <p:cNvPr id="153" name="직선 연결선 152"/>
              <p:cNvCxnSpPr/>
              <p:nvPr/>
            </p:nvCxnSpPr>
            <p:spPr>
              <a:xfrm flipV="1">
                <a:off x="4875585" y="3339053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연결선 153"/>
              <p:cNvCxnSpPr/>
              <p:nvPr/>
            </p:nvCxnSpPr>
            <p:spPr>
              <a:xfrm flipV="1">
                <a:off x="4875585" y="3528060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 154"/>
              <p:cNvCxnSpPr/>
              <p:nvPr/>
            </p:nvCxnSpPr>
            <p:spPr>
              <a:xfrm flipV="1">
                <a:off x="4874370" y="3712433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/>
              <p:cNvCxnSpPr/>
              <p:nvPr/>
            </p:nvCxnSpPr>
            <p:spPr>
              <a:xfrm flipV="1">
                <a:off x="4874370" y="3899002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그룹 121"/>
            <p:cNvGrpSpPr/>
            <p:nvPr/>
          </p:nvGrpSpPr>
          <p:grpSpPr>
            <a:xfrm>
              <a:off x="5155276" y="4247378"/>
              <a:ext cx="1215" cy="687359"/>
              <a:chOff x="6756510" y="3346673"/>
              <a:chExt cx="1215" cy="687359"/>
            </a:xfrm>
          </p:grpSpPr>
          <p:cxnSp>
            <p:nvCxnSpPr>
              <p:cNvPr id="149" name="직선 연결선 148"/>
              <p:cNvCxnSpPr/>
              <p:nvPr/>
            </p:nvCxnSpPr>
            <p:spPr>
              <a:xfrm flipV="1">
                <a:off x="6757725" y="3346673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/>
              <p:cNvCxnSpPr/>
              <p:nvPr/>
            </p:nvCxnSpPr>
            <p:spPr>
              <a:xfrm flipV="1">
                <a:off x="6757725" y="3535680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직선 연결선 150"/>
              <p:cNvCxnSpPr/>
              <p:nvPr/>
            </p:nvCxnSpPr>
            <p:spPr>
              <a:xfrm flipV="1">
                <a:off x="6756510" y="3720053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직선 연결선 151"/>
              <p:cNvCxnSpPr/>
              <p:nvPr/>
            </p:nvCxnSpPr>
            <p:spPr>
              <a:xfrm flipV="1">
                <a:off x="6756510" y="3906622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그룹 122"/>
            <p:cNvGrpSpPr/>
            <p:nvPr/>
          </p:nvGrpSpPr>
          <p:grpSpPr>
            <a:xfrm rot="5400000">
              <a:off x="3654308" y="4665426"/>
              <a:ext cx="1215" cy="687359"/>
              <a:chOff x="5026770" y="3491453"/>
              <a:chExt cx="1215" cy="687359"/>
            </a:xfrm>
          </p:grpSpPr>
          <p:cxnSp>
            <p:nvCxnSpPr>
              <p:cNvPr id="145" name="직선 연결선 144"/>
              <p:cNvCxnSpPr/>
              <p:nvPr/>
            </p:nvCxnSpPr>
            <p:spPr>
              <a:xfrm flipV="1">
                <a:off x="5027985" y="3491453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연결선 145"/>
              <p:cNvCxnSpPr/>
              <p:nvPr/>
            </p:nvCxnSpPr>
            <p:spPr>
              <a:xfrm flipV="1">
                <a:off x="5027985" y="3680460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/>
              <p:cNvCxnSpPr/>
              <p:nvPr/>
            </p:nvCxnSpPr>
            <p:spPr>
              <a:xfrm flipV="1">
                <a:off x="5026770" y="3864833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연결선 147"/>
              <p:cNvCxnSpPr/>
              <p:nvPr/>
            </p:nvCxnSpPr>
            <p:spPr>
              <a:xfrm flipV="1">
                <a:off x="5026770" y="4051402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그룹 123"/>
            <p:cNvGrpSpPr/>
            <p:nvPr/>
          </p:nvGrpSpPr>
          <p:grpSpPr>
            <a:xfrm rot="5400000">
              <a:off x="4386628" y="3851268"/>
              <a:ext cx="1215" cy="687359"/>
              <a:chOff x="5026770" y="3491453"/>
              <a:chExt cx="1215" cy="687359"/>
            </a:xfrm>
          </p:grpSpPr>
          <p:cxnSp>
            <p:nvCxnSpPr>
              <p:cNvPr id="141" name="직선 연결선 140"/>
              <p:cNvCxnSpPr/>
              <p:nvPr/>
            </p:nvCxnSpPr>
            <p:spPr>
              <a:xfrm flipV="1">
                <a:off x="5027985" y="3491453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직선 연결선 141"/>
              <p:cNvCxnSpPr/>
              <p:nvPr/>
            </p:nvCxnSpPr>
            <p:spPr>
              <a:xfrm flipV="1">
                <a:off x="5027985" y="3680460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직선 연결선 142"/>
              <p:cNvCxnSpPr/>
              <p:nvPr/>
            </p:nvCxnSpPr>
            <p:spPr>
              <a:xfrm flipV="1">
                <a:off x="5026770" y="3864833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연결선 143"/>
              <p:cNvCxnSpPr/>
              <p:nvPr/>
            </p:nvCxnSpPr>
            <p:spPr>
              <a:xfrm flipV="1">
                <a:off x="5026770" y="4051402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그룹 124"/>
            <p:cNvGrpSpPr/>
            <p:nvPr/>
          </p:nvGrpSpPr>
          <p:grpSpPr>
            <a:xfrm>
              <a:off x="4815425" y="5027746"/>
              <a:ext cx="313979" cy="0"/>
              <a:chOff x="5233310" y="5480782"/>
              <a:chExt cx="313979" cy="0"/>
            </a:xfrm>
          </p:grpSpPr>
          <p:cxnSp>
            <p:nvCxnSpPr>
              <p:cNvPr id="139" name="직선 연결선 138"/>
              <p:cNvCxnSpPr/>
              <p:nvPr/>
            </p:nvCxnSpPr>
            <p:spPr>
              <a:xfrm rot="5400000" flipV="1">
                <a:off x="5483584" y="5417077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39"/>
              <p:cNvCxnSpPr/>
              <p:nvPr/>
            </p:nvCxnSpPr>
            <p:spPr>
              <a:xfrm rot="5400000" flipV="1">
                <a:off x="5297015" y="5417077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6" name="그룹 125"/>
            <p:cNvGrpSpPr/>
            <p:nvPr/>
          </p:nvGrpSpPr>
          <p:grpSpPr>
            <a:xfrm rot="5400000">
              <a:off x="3623255" y="3850052"/>
              <a:ext cx="1215" cy="687359"/>
              <a:chOff x="5026770" y="3491453"/>
              <a:chExt cx="1215" cy="687359"/>
            </a:xfrm>
          </p:grpSpPr>
          <p:cxnSp>
            <p:nvCxnSpPr>
              <p:cNvPr id="135" name="직선 연결선 134"/>
              <p:cNvCxnSpPr/>
              <p:nvPr/>
            </p:nvCxnSpPr>
            <p:spPr>
              <a:xfrm flipV="1">
                <a:off x="5027985" y="3491453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직선 연결선 135"/>
              <p:cNvCxnSpPr/>
              <p:nvPr/>
            </p:nvCxnSpPr>
            <p:spPr>
              <a:xfrm flipV="1">
                <a:off x="5027985" y="3680460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연결선 136"/>
              <p:cNvCxnSpPr/>
              <p:nvPr/>
            </p:nvCxnSpPr>
            <p:spPr>
              <a:xfrm flipV="1">
                <a:off x="5026770" y="3864833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/>
              <p:cNvCxnSpPr/>
              <p:nvPr/>
            </p:nvCxnSpPr>
            <p:spPr>
              <a:xfrm flipV="1">
                <a:off x="5026770" y="4051402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그룹 126"/>
            <p:cNvGrpSpPr/>
            <p:nvPr/>
          </p:nvGrpSpPr>
          <p:grpSpPr>
            <a:xfrm rot="5400000">
              <a:off x="4398131" y="4675258"/>
              <a:ext cx="1215" cy="687359"/>
              <a:chOff x="5026770" y="3491453"/>
              <a:chExt cx="1215" cy="687359"/>
            </a:xfrm>
          </p:grpSpPr>
          <p:cxnSp>
            <p:nvCxnSpPr>
              <p:cNvPr id="131" name="직선 연결선 130"/>
              <p:cNvCxnSpPr/>
              <p:nvPr/>
            </p:nvCxnSpPr>
            <p:spPr>
              <a:xfrm flipV="1">
                <a:off x="5027985" y="3491453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/>
              <p:cNvCxnSpPr/>
              <p:nvPr/>
            </p:nvCxnSpPr>
            <p:spPr>
              <a:xfrm flipV="1">
                <a:off x="5027985" y="3680460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 132"/>
              <p:cNvCxnSpPr/>
              <p:nvPr/>
            </p:nvCxnSpPr>
            <p:spPr>
              <a:xfrm flipV="1">
                <a:off x="5026770" y="3864833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 133"/>
              <p:cNvCxnSpPr/>
              <p:nvPr/>
            </p:nvCxnSpPr>
            <p:spPr>
              <a:xfrm flipV="1">
                <a:off x="5026770" y="4051402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그룹 127"/>
            <p:cNvGrpSpPr/>
            <p:nvPr/>
          </p:nvGrpSpPr>
          <p:grpSpPr>
            <a:xfrm>
              <a:off x="4798051" y="4202957"/>
              <a:ext cx="313979" cy="0"/>
              <a:chOff x="5233310" y="5480782"/>
              <a:chExt cx="313979" cy="0"/>
            </a:xfrm>
          </p:grpSpPr>
          <p:cxnSp>
            <p:nvCxnSpPr>
              <p:cNvPr id="129" name="직선 연결선 128"/>
              <p:cNvCxnSpPr/>
              <p:nvPr/>
            </p:nvCxnSpPr>
            <p:spPr>
              <a:xfrm rot="5400000" flipV="1">
                <a:off x="5483584" y="5417077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직선 연결선 129"/>
              <p:cNvCxnSpPr/>
              <p:nvPr/>
            </p:nvCxnSpPr>
            <p:spPr>
              <a:xfrm rot="5400000" flipV="1">
                <a:off x="5297015" y="5417077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57" name="그래픽 29" descr="스쿠터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42913" y="2734655"/>
            <a:ext cx="914400" cy="914400"/>
          </a:xfrm>
          <a:prstGeom prst="rect">
            <a:avLst/>
          </a:prstGeom>
        </p:spPr>
      </p:pic>
      <p:grpSp>
        <p:nvGrpSpPr>
          <p:cNvPr id="158" name="그룹 157"/>
          <p:cNvGrpSpPr/>
          <p:nvPr/>
        </p:nvGrpSpPr>
        <p:grpSpPr>
          <a:xfrm>
            <a:off x="4432786" y="4001117"/>
            <a:ext cx="1883355" cy="834621"/>
            <a:chOff x="3273136" y="4193125"/>
            <a:chExt cx="1883355" cy="834621"/>
          </a:xfrm>
        </p:grpSpPr>
        <p:grpSp>
          <p:nvGrpSpPr>
            <p:cNvPr id="159" name="그룹 158"/>
            <p:cNvGrpSpPr/>
            <p:nvPr/>
          </p:nvGrpSpPr>
          <p:grpSpPr>
            <a:xfrm>
              <a:off x="3273136" y="4239758"/>
              <a:ext cx="1215" cy="687359"/>
              <a:chOff x="4874370" y="3339053"/>
              <a:chExt cx="1215" cy="687359"/>
            </a:xfrm>
          </p:grpSpPr>
          <p:cxnSp>
            <p:nvCxnSpPr>
              <p:cNvPr id="191" name="직선 연결선 190"/>
              <p:cNvCxnSpPr/>
              <p:nvPr/>
            </p:nvCxnSpPr>
            <p:spPr>
              <a:xfrm flipV="1">
                <a:off x="4875585" y="3339053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직선 연결선 191"/>
              <p:cNvCxnSpPr/>
              <p:nvPr/>
            </p:nvCxnSpPr>
            <p:spPr>
              <a:xfrm flipV="1">
                <a:off x="4875585" y="3528060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직선 연결선 192"/>
              <p:cNvCxnSpPr/>
              <p:nvPr/>
            </p:nvCxnSpPr>
            <p:spPr>
              <a:xfrm flipV="1">
                <a:off x="4874370" y="3712433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직선 연결선 193"/>
              <p:cNvCxnSpPr/>
              <p:nvPr/>
            </p:nvCxnSpPr>
            <p:spPr>
              <a:xfrm flipV="1">
                <a:off x="4874370" y="3899002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0" name="그룹 159"/>
            <p:cNvGrpSpPr/>
            <p:nvPr/>
          </p:nvGrpSpPr>
          <p:grpSpPr>
            <a:xfrm>
              <a:off x="5155276" y="4247378"/>
              <a:ext cx="1215" cy="687359"/>
              <a:chOff x="6756510" y="3346673"/>
              <a:chExt cx="1215" cy="687359"/>
            </a:xfrm>
          </p:grpSpPr>
          <p:cxnSp>
            <p:nvCxnSpPr>
              <p:cNvPr id="187" name="직선 연결선 186"/>
              <p:cNvCxnSpPr/>
              <p:nvPr/>
            </p:nvCxnSpPr>
            <p:spPr>
              <a:xfrm flipV="1">
                <a:off x="6757725" y="3346673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직선 연결선 187"/>
              <p:cNvCxnSpPr/>
              <p:nvPr/>
            </p:nvCxnSpPr>
            <p:spPr>
              <a:xfrm flipV="1">
                <a:off x="6757725" y="3535680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직선 연결선 188"/>
              <p:cNvCxnSpPr/>
              <p:nvPr/>
            </p:nvCxnSpPr>
            <p:spPr>
              <a:xfrm flipV="1">
                <a:off x="6756510" y="3720053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직선 연결선 189"/>
              <p:cNvCxnSpPr/>
              <p:nvPr/>
            </p:nvCxnSpPr>
            <p:spPr>
              <a:xfrm flipV="1">
                <a:off x="6756510" y="3906622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1" name="그룹 160"/>
            <p:cNvGrpSpPr/>
            <p:nvPr/>
          </p:nvGrpSpPr>
          <p:grpSpPr>
            <a:xfrm rot="5400000">
              <a:off x="3654308" y="4665427"/>
              <a:ext cx="1215" cy="687359"/>
              <a:chOff x="5026770" y="3491453"/>
              <a:chExt cx="1215" cy="687359"/>
            </a:xfrm>
          </p:grpSpPr>
          <p:cxnSp>
            <p:nvCxnSpPr>
              <p:cNvPr id="183" name="직선 연결선 182"/>
              <p:cNvCxnSpPr/>
              <p:nvPr/>
            </p:nvCxnSpPr>
            <p:spPr>
              <a:xfrm flipV="1">
                <a:off x="5027985" y="3491453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직선 연결선 183"/>
              <p:cNvCxnSpPr/>
              <p:nvPr/>
            </p:nvCxnSpPr>
            <p:spPr>
              <a:xfrm flipV="1">
                <a:off x="5027985" y="3680460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직선 연결선 184"/>
              <p:cNvCxnSpPr/>
              <p:nvPr/>
            </p:nvCxnSpPr>
            <p:spPr>
              <a:xfrm flipV="1">
                <a:off x="5026770" y="3864833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직선 연결선 185"/>
              <p:cNvCxnSpPr/>
              <p:nvPr/>
            </p:nvCxnSpPr>
            <p:spPr>
              <a:xfrm flipV="1">
                <a:off x="5026770" y="4051402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그룹 161"/>
            <p:cNvGrpSpPr/>
            <p:nvPr/>
          </p:nvGrpSpPr>
          <p:grpSpPr>
            <a:xfrm rot="5400000">
              <a:off x="4386628" y="3851268"/>
              <a:ext cx="1215" cy="687359"/>
              <a:chOff x="5026770" y="3491453"/>
              <a:chExt cx="1215" cy="687359"/>
            </a:xfrm>
          </p:grpSpPr>
          <p:cxnSp>
            <p:nvCxnSpPr>
              <p:cNvPr id="179" name="직선 연결선 178"/>
              <p:cNvCxnSpPr/>
              <p:nvPr/>
            </p:nvCxnSpPr>
            <p:spPr>
              <a:xfrm flipV="1">
                <a:off x="5027985" y="3491453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직선 연결선 179"/>
              <p:cNvCxnSpPr/>
              <p:nvPr/>
            </p:nvCxnSpPr>
            <p:spPr>
              <a:xfrm flipV="1">
                <a:off x="5027985" y="3680460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직선 연결선 180"/>
              <p:cNvCxnSpPr/>
              <p:nvPr/>
            </p:nvCxnSpPr>
            <p:spPr>
              <a:xfrm flipV="1">
                <a:off x="5026770" y="3864833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직선 연결선 181"/>
              <p:cNvCxnSpPr/>
              <p:nvPr/>
            </p:nvCxnSpPr>
            <p:spPr>
              <a:xfrm flipV="1">
                <a:off x="5026770" y="4051402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3" name="그룹 162"/>
            <p:cNvGrpSpPr/>
            <p:nvPr/>
          </p:nvGrpSpPr>
          <p:grpSpPr>
            <a:xfrm>
              <a:off x="4815425" y="5027746"/>
              <a:ext cx="313979" cy="0"/>
              <a:chOff x="5233310" y="5480782"/>
              <a:chExt cx="313979" cy="0"/>
            </a:xfrm>
          </p:grpSpPr>
          <p:cxnSp>
            <p:nvCxnSpPr>
              <p:cNvPr id="177" name="직선 연결선 176"/>
              <p:cNvCxnSpPr/>
              <p:nvPr/>
            </p:nvCxnSpPr>
            <p:spPr>
              <a:xfrm rot="5400000" flipV="1">
                <a:off x="5483584" y="5417077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/>
              <p:cNvCxnSpPr/>
              <p:nvPr/>
            </p:nvCxnSpPr>
            <p:spPr>
              <a:xfrm rot="5400000" flipV="1">
                <a:off x="5297015" y="5417077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4" name="그룹 163"/>
            <p:cNvGrpSpPr/>
            <p:nvPr/>
          </p:nvGrpSpPr>
          <p:grpSpPr>
            <a:xfrm rot="5400000">
              <a:off x="3623255" y="3850053"/>
              <a:ext cx="1215" cy="687359"/>
              <a:chOff x="5026770" y="3491453"/>
              <a:chExt cx="1215" cy="687359"/>
            </a:xfrm>
          </p:grpSpPr>
          <p:cxnSp>
            <p:nvCxnSpPr>
              <p:cNvPr id="173" name="직선 연결선 172"/>
              <p:cNvCxnSpPr/>
              <p:nvPr/>
            </p:nvCxnSpPr>
            <p:spPr>
              <a:xfrm flipV="1">
                <a:off x="5027985" y="3491453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/>
              <p:cNvCxnSpPr/>
              <p:nvPr/>
            </p:nvCxnSpPr>
            <p:spPr>
              <a:xfrm flipV="1">
                <a:off x="5027985" y="3680460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/>
              <p:cNvCxnSpPr/>
              <p:nvPr/>
            </p:nvCxnSpPr>
            <p:spPr>
              <a:xfrm flipV="1">
                <a:off x="5026770" y="3864833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/>
              <p:cNvCxnSpPr/>
              <p:nvPr/>
            </p:nvCxnSpPr>
            <p:spPr>
              <a:xfrm flipV="1">
                <a:off x="5026770" y="4051402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그룹 164"/>
            <p:cNvGrpSpPr/>
            <p:nvPr/>
          </p:nvGrpSpPr>
          <p:grpSpPr>
            <a:xfrm rot="5400000">
              <a:off x="4398131" y="4675259"/>
              <a:ext cx="1215" cy="687359"/>
              <a:chOff x="5026770" y="3491453"/>
              <a:chExt cx="1215" cy="687359"/>
            </a:xfrm>
          </p:grpSpPr>
          <p:cxnSp>
            <p:nvCxnSpPr>
              <p:cNvPr id="169" name="직선 연결선 168"/>
              <p:cNvCxnSpPr/>
              <p:nvPr/>
            </p:nvCxnSpPr>
            <p:spPr>
              <a:xfrm flipV="1">
                <a:off x="5027985" y="3491453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 169"/>
              <p:cNvCxnSpPr/>
              <p:nvPr/>
            </p:nvCxnSpPr>
            <p:spPr>
              <a:xfrm flipV="1">
                <a:off x="5027985" y="3680460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 170"/>
              <p:cNvCxnSpPr/>
              <p:nvPr/>
            </p:nvCxnSpPr>
            <p:spPr>
              <a:xfrm flipV="1">
                <a:off x="5026770" y="3864833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직선 연결선 171"/>
              <p:cNvCxnSpPr/>
              <p:nvPr/>
            </p:nvCxnSpPr>
            <p:spPr>
              <a:xfrm flipV="1">
                <a:off x="5026770" y="4051402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6" name="그룹 165"/>
            <p:cNvGrpSpPr/>
            <p:nvPr/>
          </p:nvGrpSpPr>
          <p:grpSpPr>
            <a:xfrm>
              <a:off x="4798051" y="4202957"/>
              <a:ext cx="313979" cy="0"/>
              <a:chOff x="5233310" y="5480782"/>
              <a:chExt cx="313979" cy="0"/>
            </a:xfrm>
          </p:grpSpPr>
          <p:cxnSp>
            <p:nvCxnSpPr>
              <p:cNvPr id="167" name="직선 연결선 166"/>
              <p:cNvCxnSpPr/>
              <p:nvPr/>
            </p:nvCxnSpPr>
            <p:spPr>
              <a:xfrm rot="5400000" flipV="1">
                <a:off x="5483584" y="5417077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 167"/>
              <p:cNvCxnSpPr/>
              <p:nvPr/>
            </p:nvCxnSpPr>
            <p:spPr>
              <a:xfrm rot="5400000" flipV="1">
                <a:off x="5297015" y="5417077"/>
                <a:ext cx="0" cy="12741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5" name="번개 194"/>
          <p:cNvSpPr/>
          <p:nvPr/>
        </p:nvSpPr>
        <p:spPr>
          <a:xfrm>
            <a:off x="8274756" y="2487985"/>
            <a:ext cx="399435" cy="532580"/>
          </a:xfrm>
          <a:prstGeom prst="lightningBolt">
            <a:avLst/>
          </a:prstGeom>
          <a:solidFill>
            <a:srgbClr val="FFFF00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6" name="번개 195"/>
          <p:cNvSpPr/>
          <p:nvPr/>
        </p:nvSpPr>
        <p:spPr>
          <a:xfrm>
            <a:off x="6585542" y="3705533"/>
            <a:ext cx="399435" cy="532580"/>
          </a:xfrm>
          <a:prstGeom prst="lightningBolt">
            <a:avLst/>
          </a:prstGeom>
          <a:solidFill>
            <a:srgbClr val="FFFF00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7" name="타원 196"/>
          <p:cNvSpPr/>
          <p:nvPr/>
        </p:nvSpPr>
        <p:spPr>
          <a:xfrm>
            <a:off x="1928557" y="3453567"/>
            <a:ext cx="296770" cy="303994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8" name="타원 197"/>
          <p:cNvSpPr/>
          <p:nvPr/>
        </p:nvSpPr>
        <p:spPr>
          <a:xfrm>
            <a:off x="2909222" y="2676260"/>
            <a:ext cx="812810" cy="746756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 b="1"/>
              <a:t>!</a:t>
            </a:r>
          </a:p>
        </p:txBody>
      </p:sp>
      <p:sp>
        <p:nvSpPr>
          <p:cNvPr id="199" name="타원 198"/>
          <p:cNvSpPr/>
          <p:nvPr/>
        </p:nvSpPr>
        <p:spPr>
          <a:xfrm>
            <a:off x="2255070" y="3295445"/>
            <a:ext cx="296770" cy="303994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0" name="타원 199"/>
          <p:cNvSpPr/>
          <p:nvPr/>
        </p:nvSpPr>
        <p:spPr>
          <a:xfrm>
            <a:off x="2572570" y="3162300"/>
            <a:ext cx="296770" cy="303994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01" name="그룹 200"/>
          <p:cNvGrpSpPr/>
          <p:nvPr/>
        </p:nvGrpSpPr>
        <p:grpSpPr>
          <a:xfrm>
            <a:off x="904362" y="3530382"/>
            <a:ext cx="1026332" cy="1426700"/>
            <a:chOff x="2882591" y="3372669"/>
            <a:chExt cx="1700161" cy="2114960"/>
          </a:xfrm>
        </p:grpSpPr>
        <p:sp>
          <p:nvSpPr>
            <p:cNvPr id="202" name="이등변 삼각형 201"/>
            <p:cNvSpPr/>
            <p:nvPr/>
          </p:nvSpPr>
          <p:spPr>
            <a:xfrm>
              <a:off x="2882591" y="4002549"/>
              <a:ext cx="1700161" cy="1485080"/>
            </a:xfrm>
            <a:prstGeom prst="triangle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3" name="타원 202"/>
            <p:cNvSpPr/>
            <p:nvPr/>
          </p:nvSpPr>
          <p:spPr>
            <a:xfrm>
              <a:off x="3138640" y="3372669"/>
              <a:ext cx="1300726" cy="11880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000" b="1"/>
                <a:t>Kakao</a:t>
              </a:r>
            </a:p>
          </p:txBody>
        </p:sp>
      </p:grpSp>
      <p:grpSp>
        <p:nvGrpSpPr>
          <p:cNvPr id="204" name="그룹 203"/>
          <p:cNvGrpSpPr/>
          <p:nvPr/>
        </p:nvGrpSpPr>
        <p:grpSpPr>
          <a:xfrm>
            <a:off x="3643058" y="2258918"/>
            <a:ext cx="6206611" cy="2675646"/>
            <a:chOff x="3643058" y="2258918"/>
            <a:chExt cx="6206611" cy="2675646"/>
          </a:xfrm>
          <a:solidFill>
            <a:srgbClr val="B21010"/>
          </a:solidFill>
        </p:grpSpPr>
        <p:sp>
          <p:nvSpPr>
            <p:cNvPr id="205" name="뺄셈 기호 204"/>
            <p:cNvSpPr/>
            <p:nvPr/>
          </p:nvSpPr>
          <p:spPr>
            <a:xfrm>
              <a:off x="3643058" y="3971823"/>
              <a:ext cx="6206612" cy="962741"/>
            </a:xfrm>
            <a:prstGeom prst="mathMinus">
              <a:avLst>
                <a:gd name="adj1" fmla="val 235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6" name="뺄셈 기호 205"/>
            <p:cNvSpPr/>
            <p:nvPr/>
          </p:nvSpPr>
          <p:spPr>
            <a:xfrm rot="5422007">
              <a:off x="6198908" y="3355893"/>
              <a:ext cx="1987217" cy="962741"/>
            </a:xfrm>
            <a:prstGeom prst="mathMinus">
              <a:avLst>
                <a:gd name="adj1" fmla="val 235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7" name="뺄셈 기호 206"/>
            <p:cNvSpPr/>
            <p:nvPr/>
          </p:nvSpPr>
          <p:spPr>
            <a:xfrm rot="5422007">
              <a:off x="7618453" y="3103881"/>
              <a:ext cx="2652667" cy="962741"/>
            </a:xfrm>
            <a:prstGeom prst="mathMinus">
              <a:avLst>
                <a:gd name="adj1" fmla="val 235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8" name="뺄셈 기호 207"/>
            <p:cNvSpPr/>
            <p:nvPr/>
          </p:nvSpPr>
          <p:spPr>
            <a:xfrm rot="13875">
              <a:off x="6735920" y="2715332"/>
              <a:ext cx="2673252" cy="962741"/>
            </a:xfrm>
            <a:prstGeom prst="mathMinus">
              <a:avLst>
                <a:gd name="adj1" fmla="val 235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09" name="TextBox 16"/>
          <p:cNvSpPr txBox="1"/>
          <p:nvPr/>
        </p:nvSpPr>
        <p:spPr>
          <a:xfrm>
            <a:off x="1972514" y="990305"/>
            <a:ext cx="4272076" cy="447396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>
                <a:solidFill>
                  <a:schemeClr val="accent4"/>
                </a:solidFill>
              </a:rPr>
              <a:t>전기 충전소</a:t>
            </a:r>
            <a:r>
              <a:rPr lang="ko-KR" altLang="en-US" sz="2400" b="1">
                <a:solidFill>
                  <a:schemeClr val="lt1"/>
                </a:solidFill>
              </a:rPr>
              <a:t>의 </a:t>
            </a:r>
            <a:r>
              <a:rPr lang="ko-KR" altLang="en-US" sz="2400" b="1">
                <a:solidFill>
                  <a:prstClr val="white"/>
                </a:solidFill>
              </a:rPr>
              <a:t>최적 입지 선정</a:t>
            </a:r>
          </a:p>
        </p:txBody>
      </p:sp>
    </p:spTree>
    <p:extLst>
      <p:ext uri="{BB962C8B-B14F-4D97-AF65-F5344CB8AC3E}">
        <p14:creationId xmlns:p14="http://schemas.microsoft.com/office/powerpoint/2010/main" val="9288919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83" grpId="0" animBg="1"/>
      <p:bldP spid="120" grpId="0" animBg="1"/>
      <p:bldP spid="158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3859"/>
            </a:gs>
            <a:gs pos="100000">
              <a:srgbClr val="41A4A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23826" y="102306"/>
            <a:ext cx="4369113" cy="819714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32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</a:rPr>
              <a:t>서비스 활용 방안</a:t>
            </a:r>
            <a:endParaRPr kumimoji="0" lang="ko-KR" altLang="en-US" sz="3600" b="1" i="0" u="none" strike="noStrike" kern="1200" cap="none" spc="0" normalizeH="0" baseline="0">
              <a:solidFill>
                <a:prstClr val="white">
                  <a:alpha val="50000"/>
                </a:prst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3" name="Picture 2" descr="http://www.asiaee.net/news/data/20190526/p1065597924248119_272_thum.jp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884559" y="2113084"/>
            <a:ext cx="4567973" cy="2231781"/>
          </a:xfrm>
          <a:prstGeom prst="rect">
            <a:avLst/>
          </a:prstGeom>
          <a:noFill/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55290" y="2103897"/>
            <a:ext cx="4581790" cy="2250154"/>
          </a:xfrm>
          <a:prstGeom prst="rect">
            <a:avLst/>
          </a:prstGeom>
        </p:spPr>
      </p:pic>
      <p:sp>
        <p:nvSpPr>
          <p:cNvPr id="5" name="TextBox 16"/>
          <p:cNvSpPr txBox="1"/>
          <p:nvPr/>
        </p:nvSpPr>
        <p:spPr>
          <a:xfrm>
            <a:off x="2077060" y="1693184"/>
            <a:ext cx="2599412" cy="390886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   일반 </a:t>
            </a:r>
            <a:r>
              <a:rPr kumimoji="0" lang="en-US" altLang="ko-KR" sz="20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LED</a:t>
            </a:r>
            <a:r>
              <a:rPr kumimoji="0" lang="ko-KR" altLang="en-US" sz="20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보안등</a:t>
            </a:r>
          </a:p>
        </p:txBody>
      </p:sp>
      <p:sp>
        <p:nvSpPr>
          <p:cNvPr id="6" name="TextBox 16"/>
          <p:cNvSpPr txBox="1"/>
          <p:nvPr/>
        </p:nvSpPr>
        <p:spPr>
          <a:xfrm>
            <a:off x="7541952" y="1693184"/>
            <a:ext cx="3244653" cy="390886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   태양광 </a:t>
            </a:r>
            <a:r>
              <a:rPr kumimoji="0" lang="en-US" altLang="ko-KR" sz="20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LED</a:t>
            </a:r>
            <a:r>
              <a:rPr kumimoji="0" lang="ko-KR" altLang="en-US" sz="20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보도블록</a:t>
            </a:r>
          </a:p>
        </p:txBody>
      </p:sp>
      <p:sp>
        <p:nvSpPr>
          <p:cNvPr id="7" name="TextBox 16"/>
          <p:cNvSpPr txBox="1"/>
          <p:nvPr/>
        </p:nvSpPr>
        <p:spPr>
          <a:xfrm>
            <a:off x="1143814" y="4447036"/>
            <a:ext cx="4617073" cy="389759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모델에 따라 </a:t>
            </a:r>
            <a:r>
              <a:rPr kumimoji="0" lang="en-US" altLang="ko-KR" sz="20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1</a:t>
            </a:r>
            <a:r>
              <a:rPr kumimoji="0" lang="ko-KR" altLang="en-US" sz="20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일 </a:t>
            </a:r>
            <a:r>
              <a:rPr kumimoji="0" lang="en-US" altLang="ko-KR" sz="20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25W~100W</a:t>
            </a:r>
            <a:r>
              <a:rPr kumimoji="0" lang="ko-KR" altLang="en-US" sz="20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소모</a:t>
            </a:r>
          </a:p>
        </p:txBody>
      </p:sp>
      <p:sp>
        <p:nvSpPr>
          <p:cNvPr id="8" name="TextBox 16"/>
          <p:cNvSpPr txBox="1"/>
          <p:nvPr/>
        </p:nvSpPr>
        <p:spPr>
          <a:xfrm>
            <a:off x="6866185" y="4443657"/>
            <a:ext cx="4617074" cy="393138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-10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1</a:t>
            </a:r>
            <a:r>
              <a:rPr kumimoji="0" lang="ko-KR" altLang="en-US" sz="2000" b="1" i="0" u="none" strike="noStrike" kern="1200" cap="none" spc="-10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일 </a:t>
            </a:r>
            <a:r>
              <a:rPr kumimoji="0" lang="en-US" altLang="ko-KR" sz="2000" b="1" i="0" u="none" strike="noStrike" kern="1200" cap="none" spc="-10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10kWh</a:t>
            </a:r>
            <a:r>
              <a:rPr kumimoji="0" lang="ko-KR" altLang="en-US" sz="2000" b="1" i="0" u="none" strike="noStrike" kern="1200" cap="none" spc="-10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생산</a:t>
            </a:r>
            <a:r>
              <a:rPr kumimoji="0" lang="en-US" altLang="ko-KR" sz="2000" b="1" i="0" u="none" strike="noStrike" kern="1200" cap="none" spc="-10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,</a:t>
            </a:r>
            <a:r>
              <a:rPr kumimoji="0" lang="ko-KR" altLang="en-US" sz="2000" b="1" i="0" u="none" strike="noStrike" kern="1200" cap="none" spc="-10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r>
              <a:rPr kumimoji="0" lang="en-US" altLang="ko-KR" sz="2000" b="1" i="0" u="none" strike="noStrike" kern="1200" cap="none" spc="-10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7Wh</a:t>
            </a:r>
            <a:r>
              <a:rPr kumimoji="0" lang="ko-KR" altLang="en-US" sz="2000" b="1" i="0" u="none" strike="noStrike" kern="1200" cap="none" spc="-10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소모</a:t>
            </a:r>
            <a:r>
              <a:rPr kumimoji="0" lang="en-US" altLang="ko-KR" b="1" i="0" u="none" strike="noStrike" kern="1200" cap="none" spc="-100" normalizeH="0" baseline="0">
                <a:solidFill>
                  <a:srgbClr val="FFD7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(3kWh</a:t>
            </a:r>
            <a:r>
              <a:rPr kumimoji="0" lang="ko-KR" altLang="en-US" b="1" i="0" u="none" strike="noStrike" kern="1200" cap="none" spc="-100" normalizeH="0" baseline="0">
                <a:solidFill>
                  <a:srgbClr val="FFD7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잉여</a:t>
            </a:r>
            <a:r>
              <a:rPr kumimoji="0" lang="en-US" altLang="ko-KR" b="1" i="0" u="none" strike="noStrike" kern="1200" cap="none" spc="-100" normalizeH="0" baseline="0">
                <a:solidFill>
                  <a:srgbClr val="FFD7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)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FFD7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</a:p>
        </p:txBody>
      </p:sp>
      <p:sp>
        <p:nvSpPr>
          <p:cNvPr id="9" name="TextBox 16"/>
          <p:cNvSpPr txBox="1"/>
          <p:nvPr/>
        </p:nvSpPr>
        <p:spPr>
          <a:xfrm>
            <a:off x="1412252" y="4782357"/>
            <a:ext cx="4617073" cy="451108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*</a:t>
            </a:r>
            <a:r>
              <a:rPr kumimoji="0" lang="ko-KR" altLang="en-US" sz="12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r>
              <a:rPr kumimoji="0" lang="en-US" altLang="ko-KR" sz="12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(</a:t>
            </a:r>
            <a:r>
              <a:rPr kumimoji="0" lang="ko-KR" altLang="en-US" sz="12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주</a:t>
            </a:r>
            <a:r>
              <a:rPr kumimoji="0" lang="en-US" altLang="ko-KR" sz="12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)</a:t>
            </a:r>
            <a:r>
              <a:rPr kumimoji="0" lang="ko-KR" altLang="en-US" sz="12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테크엔 모둘형 보안등</a:t>
            </a:r>
            <a:r>
              <a:rPr kumimoji="0" lang="en-US" altLang="ko-KR" sz="12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(4</a:t>
            </a:r>
            <a:r>
              <a:rPr kumimoji="0" lang="ko-KR" altLang="en-US" sz="12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구</a:t>
            </a:r>
            <a:r>
              <a:rPr kumimoji="0" lang="en-US" altLang="ko-KR" sz="12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)(GNP)</a:t>
            </a:r>
            <a:r>
              <a:rPr kumimoji="0" lang="ko-KR" altLang="en-US" sz="12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제품 기준</a:t>
            </a:r>
          </a:p>
          <a:p>
            <a:pPr marL="0" marR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**</a:t>
            </a:r>
            <a:r>
              <a:rPr kumimoji="0" lang="ko-KR" altLang="en-US" sz="12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위 사진은 해당 제품과 무관</a:t>
            </a:r>
          </a:p>
        </p:txBody>
      </p:sp>
      <p:sp>
        <p:nvSpPr>
          <p:cNvPr id="10" name="직사각형 5"/>
          <p:cNvSpPr/>
          <p:nvPr/>
        </p:nvSpPr>
        <p:spPr>
          <a:xfrm>
            <a:off x="1323825" y="839906"/>
            <a:ext cx="6000801" cy="444064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ko-KR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③보안등 대용의 </a:t>
            </a:r>
            <a:r>
              <a:rPr lang="en-US" altLang="ko-KR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LED</a:t>
            </a:r>
            <a:r>
              <a:rPr lang="ko-KR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조명 설치</a:t>
            </a:r>
          </a:p>
        </p:txBody>
      </p:sp>
      <p:sp>
        <p:nvSpPr>
          <p:cNvPr id="11" name="TextBox 16"/>
          <p:cNvSpPr txBox="1"/>
          <p:nvPr/>
        </p:nvSpPr>
        <p:spPr>
          <a:xfrm>
            <a:off x="3285608" y="5827444"/>
            <a:ext cx="5907558" cy="447626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1" i="0" u="none" strike="noStrike" kern="1200" cap="none" spc="-100" normalizeH="0" baseline="0">
                <a:solidFill>
                  <a:srgbClr val="FFD7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3kWh</a:t>
            </a:r>
            <a:r>
              <a:rPr kumimoji="0" lang="ko-KR" altLang="en-US" sz="2400" b="1" i="0" u="none" strike="noStrike" kern="1200" cap="none" spc="-100" normalizeH="0" baseline="0">
                <a:solidFill>
                  <a:srgbClr val="FFD7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r>
              <a:rPr kumimoji="0" lang="en-US" altLang="ko-KR" sz="2400" b="1" i="0" u="none" strike="noStrike" kern="1200" cap="none" spc="-100" normalizeH="0" baseline="0">
                <a:solidFill>
                  <a:srgbClr val="FFD7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=</a:t>
            </a:r>
            <a:r>
              <a:rPr kumimoji="0" lang="ko-KR" altLang="en-US" sz="2400" b="1" i="0" u="none" strike="noStrike" kern="1200" cap="none" spc="-100" normalizeH="0" baseline="0">
                <a:solidFill>
                  <a:srgbClr val="FFD7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r>
              <a:rPr kumimoji="0" lang="en-US" altLang="ko-KR" sz="2400" b="1" i="0" u="none" strike="noStrike" kern="1200" cap="none" spc="-100" normalizeH="0" baseline="0">
                <a:solidFill>
                  <a:srgbClr val="FFD7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3000W</a:t>
            </a:r>
            <a:r>
              <a:rPr kumimoji="0" lang="ko-KR" altLang="en-US" sz="2400" b="1" i="0" u="none" strike="noStrike" kern="1200" cap="none" spc="-100" normalizeH="0" baseline="0">
                <a:solidFill>
                  <a:srgbClr val="FFD7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의 추가 전력 확보 가능</a:t>
            </a:r>
            <a:r>
              <a:rPr kumimoji="0" lang="en-US" altLang="ko-KR" sz="2400" b="1" i="0" u="none" strike="noStrike" kern="1200" cap="none" spc="-100" normalizeH="0" baseline="0">
                <a:solidFill>
                  <a:srgbClr val="FFD7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!</a:t>
            </a:r>
            <a:r>
              <a:rPr kumimoji="0" lang="ko-KR" altLang="en-US" sz="2200" b="1" i="0" u="none" strike="noStrike" kern="1200" cap="none" spc="0" normalizeH="0" baseline="0">
                <a:solidFill>
                  <a:srgbClr val="FFD7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37011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3859"/>
            </a:gs>
            <a:gs pos="100000">
              <a:srgbClr val="41A4A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23826" y="102306"/>
            <a:ext cx="4369113" cy="735842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서비스 기대효과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50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Google Shape;90;p13"/>
          <p:cNvSpPr/>
          <p:nvPr/>
        </p:nvSpPr>
        <p:spPr>
          <a:xfrm>
            <a:off x="9200709" y="1287624"/>
            <a:ext cx="2770465" cy="424542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/>
              <a:t>전기 자전거 </a:t>
            </a:r>
            <a:r>
              <a:rPr lang="ko-KR" altLang="en-US" sz="2000" b="1" dirty="0" smtClean="0"/>
              <a:t>이용</a:t>
            </a:r>
            <a:r>
              <a:rPr lang="en-US" altLang="ko-KR" sz="2000" b="1" dirty="0" smtClean="0"/>
              <a:t>,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/>
            </a:r>
            <a:br>
              <a:rPr lang="en-US" altLang="ko-KR" sz="2000" b="1" dirty="0" smtClean="0"/>
            </a:br>
            <a:r>
              <a:rPr lang="ko-KR" sz="2000" b="1" dirty="0" err="1" smtClean="0"/>
              <a:t>소</a:t>
            </a:r>
            <a:r>
              <a:rPr lang="ko-KR" altLang="en-US" sz="2000" b="1" dirty="0" err="1" smtClean="0"/>
              <a:t>공원</a:t>
            </a:r>
            <a:r>
              <a:rPr lang="ko-KR" sz="2000" b="1" dirty="0" smtClean="0"/>
              <a:t> 전력 지원</a:t>
            </a:r>
            <a:r>
              <a:rPr lang="en-US" altLang="ko-KR" sz="2000" b="1" dirty="0" smtClean="0"/>
              <a:t>,</a:t>
            </a:r>
            <a:r>
              <a:rPr lang="ko-KR" sz="2000" b="1" dirty="0" smtClean="0"/>
              <a:t> </a:t>
            </a:r>
            <a:r>
              <a:rPr lang="ko-KR" sz="2000" b="1" dirty="0"/>
              <a:t>보안등 등 </a:t>
            </a:r>
            <a:r>
              <a:rPr lang="ko-KR" sz="2000" b="1" dirty="0" smtClean="0"/>
              <a:t>다양한 </a:t>
            </a:r>
            <a:r>
              <a:rPr lang="ko-KR" sz="2000" b="1" dirty="0"/>
              <a:t>곳에 </a:t>
            </a:r>
            <a:r>
              <a:rPr lang="ko-KR" sz="2000" b="1" dirty="0" smtClean="0"/>
              <a:t>전력</a:t>
            </a:r>
            <a:r>
              <a:rPr lang="en-US" altLang="ko-KR" sz="2000" b="1" dirty="0"/>
              <a:t> </a:t>
            </a:r>
            <a:r>
              <a:rPr lang="ko-KR" sz="2000" b="1" dirty="0" smtClean="0"/>
              <a:t>이용 가능</a:t>
            </a:r>
            <a:endParaRPr sz="2000" b="1" dirty="0"/>
          </a:p>
        </p:txBody>
      </p:sp>
      <p:sp>
        <p:nvSpPr>
          <p:cNvPr id="4" name="Google Shape;91;p13"/>
          <p:cNvSpPr/>
          <p:nvPr/>
        </p:nvSpPr>
        <p:spPr>
          <a:xfrm>
            <a:off x="1870463" y="4939963"/>
            <a:ext cx="2211000" cy="1143000"/>
          </a:xfrm>
          <a:prstGeom prst="wedgeRectCallout">
            <a:avLst>
              <a:gd name="adj1" fmla="val -20188"/>
              <a:gd name="adj2" fmla="val -10186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/>
              <a:t>일반적인 </a:t>
            </a:r>
            <a:r>
              <a:rPr lang="en-US" altLang="ko-KR" sz="2000" b="1" dirty="0" smtClean="0"/>
              <a:t/>
            </a:r>
            <a:br>
              <a:rPr lang="en-US" altLang="ko-KR" sz="2000" b="1" dirty="0" smtClean="0"/>
            </a:br>
            <a:r>
              <a:rPr lang="ko-KR" sz="2000" b="1" dirty="0" smtClean="0"/>
              <a:t>태양광 </a:t>
            </a:r>
            <a:r>
              <a:rPr lang="ko-KR" sz="2000" b="1" dirty="0"/>
              <a:t>보다 설치 부지 </a:t>
            </a:r>
            <a:r>
              <a:rPr lang="ko-KR" sz="2000" b="1" dirty="0" smtClean="0"/>
              <a:t>절약</a:t>
            </a:r>
            <a:endParaRPr sz="2000" b="1" dirty="0"/>
          </a:p>
        </p:txBody>
      </p:sp>
      <p:sp>
        <p:nvSpPr>
          <p:cNvPr id="5" name="Google Shape;92;p13"/>
          <p:cNvSpPr/>
          <p:nvPr/>
        </p:nvSpPr>
        <p:spPr>
          <a:xfrm>
            <a:off x="543400" y="2359700"/>
            <a:ext cx="2641800" cy="2090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000" b="1" dirty="0" err="1">
                <a:solidFill>
                  <a:schemeClr val="dk1"/>
                </a:solidFill>
              </a:rPr>
              <a:t>솔라로드의</a:t>
            </a:r>
            <a:r>
              <a:rPr lang="ko-KR" sz="2000" b="1" dirty="0">
                <a:solidFill>
                  <a:schemeClr val="dk1"/>
                </a:solidFill>
              </a:rPr>
              <a:t> 최적의 입지선정</a:t>
            </a:r>
            <a:endParaRPr sz="2000" b="1" dirty="0"/>
          </a:p>
        </p:txBody>
      </p:sp>
      <p:sp>
        <p:nvSpPr>
          <p:cNvPr id="6" name="Google Shape;93;p13"/>
          <p:cNvSpPr/>
          <p:nvPr/>
        </p:nvSpPr>
        <p:spPr>
          <a:xfrm>
            <a:off x="3410250" y="2378000"/>
            <a:ext cx="2641800" cy="210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chemeClr val="dk1"/>
                </a:solidFill>
              </a:rPr>
              <a:t>친환경 태양광 에너지 </a:t>
            </a:r>
            <a:endParaRPr sz="2000" b="1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chemeClr val="dk1"/>
                </a:solidFill>
              </a:rPr>
              <a:t>전력 생산</a:t>
            </a:r>
            <a:endParaRPr sz="2000" b="1" dirty="0">
              <a:solidFill>
                <a:schemeClr val="dk1"/>
              </a:solidFill>
            </a:endParaRPr>
          </a:p>
        </p:txBody>
      </p:sp>
      <p:sp>
        <p:nvSpPr>
          <p:cNvPr id="7" name="Google Shape;94;p13"/>
          <p:cNvSpPr/>
          <p:nvPr/>
        </p:nvSpPr>
        <p:spPr>
          <a:xfrm>
            <a:off x="3185275" y="974900"/>
            <a:ext cx="1858200" cy="949500"/>
          </a:xfrm>
          <a:prstGeom prst="wedgeRectCallout">
            <a:avLst>
              <a:gd name="adj1" fmla="val -19581"/>
              <a:gd name="adj2" fmla="val 10400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/>
              <a:t>환경 오염 개선</a:t>
            </a:r>
            <a:endParaRPr sz="2000" b="1" dirty="0"/>
          </a:p>
        </p:txBody>
      </p:sp>
      <p:sp>
        <p:nvSpPr>
          <p:cNvPr id="8" name="Google Shape;95;p13"/>
          <p:cNvSpPr/>
          <p:nvPr/>
        </p:nvSpPr>
        <p:spPr>
          <a:xfrm>
            <a:off x="6427125" y="2377975"/>
            <a:ext cx="2641800" cy="210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 err="1">
                <a:solidFill>
                  <a:schemeClr val="dk1"/>
                </a:solidFill>
              </a:rPr>
              <a:t>솔라로드를</a:t>
            </a:r>
            <a:r>
              <a:rPr lang="ko-KR" sz="2000" b="1" dirty="0">
                <a:solidFill>
                  <a:schemeClr val="dk1"/>
                </a:solidFill>
              </a:rPr>
              <a:t> 이용한 충전소 설치 가능</a:t>
            </a:r>
            <a:endParaRPr sz="2000" b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36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3859"/>
            </a:gs>
            <a:gs pos="100000">
              <a:srgbClr val="41A4A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323826" y="102306"/>
            <a:ext cx="4369113" cy="735842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참고자료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50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2514" y="859867"/>
            <a:ext cx="1103930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ko-KR" altLang="en-US" sz="1600" dirty="0">
                <a:solidFill>
                  <a:schemeClr val="bg1"/>
                </a:solidFill>
              </a:rPr>
              <a:t>김봉석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</a:rPr>
              <a:t>정문선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(2018). </a:t>
            </a:r>
            <a:r>
              <a:rPr lang="ko-KR" altLang="en-US" sz="1600" dirty="0">
                <a:solidFill>
                  <a:schemeClr val="bg1"/>
                </a:solidFill>
              </a:rPr>
              <a:t>국내 최초 도로 태양광 모듈 개발 및 </a:t>
            </a:r>
            <a:r>
              <a:rPr lang="en-US" altLang="ko-KR" sz="1600" dirty="0">
                <a:solidFill>
                  <a:schemeClr val="bg1"/>
                </a:solidFill>
              </a:rPr>
              <a:t>Test-bed </a:t>
            </a:r>
            <a:r>
              <a:rPr lang="ko-KR" altLang="en-US" sz="1600" dirty="0">
                <a:solidFill>
                  <a:schemeClr val="bg1"/>
                </a:solidFill>
              </a:rPr>
              <a:t>구축</a:t>
            </a:r>
            <a:r>
              <a:rPr lang="en-US" altLang="ko-KR" sz="1600" dirty="0">
                <a:solidFill>
                  <a:schemeClr val="bg1"/>
                </a:solidFill>
              </a:rPr>
              <a:t>. </a:t>
            </a:r>
            <a:r>
              <a:rPr lang="ko-KR" altLang="en-US" sz="1600" dirty="0">
                <a:solidFill>
                  <a:schemeClr val="bg1"/>
                </a:solidFill>
              </a:rPr>
              <a:t>대한전기학회 학술대회 논문집</a:t>
            </a:r>
            <a:r>
              <a:rPr lang="en-US" altLang="ko-KR" sz="1600" dirty="0">
                <a:solidFill>
                  <a:schemeClr val="bg1"/>
                </a:solidFill>
              </a:rPr>
              <a:t>, 79-85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dirty="0" smtClean="0">
                <a:solidFill>
                  <a:schemeClr val="bg1"/>
                </a:solidFill>
              </a:rPr>
              <a:t>손정훈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</a:rPr>
              <a:t>정수종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(2019). </a:t>
            </a:r>
            <a:r>
              <a:rPr lang="ko-KR" altLang="en-US" sz="1600" dirty="0">
                <a:solidFill>
                  <a:schemeClr val="bg1"/>
                </a:solidFill>
              </a:rPr>
              <a:t>태양광 발전량에 영향을 미치는 미세먼지에 관한 연구</a:t>
            </a:r>
            <a:r>
              <a:rPr lang="en-US" altLang="ko-KR" sz="1600" dirty="0">
                <a:solidFill>
                  <a:schemeClr val="bg1"/>
                </a:solidFill>
              </a:rPr>
              <a:t>. </a:t>
            </a:r>
            <a:r>
              <a:rPr lang="ko-KR" altLang="en-US" sz="1600" dirty="0" smtClean="0">
                <a:solidFill>
                  <a:schemeClr val="bg1"/>
                </a:solidFill>
              </a:rPr>
              <a:t>한국환경정책학회학술</a:t>
            </a:r>
            <a:r>
              <a:rPr lang="en-US" altLang="ko-KR" sz="1600" dirty="0" smtClean="0">
                <a:solidFill>
                  <a:schemeClr val="bg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대회논문집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en-US" altLang="ko-KR" sz="1600" dirty="0" smtClean="0">
                <a:solidFill>
                  <a:schemeClr val="bg1"/>
                </a:solidFill>
              </a:rPr>
              <a:t>52-54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dirty="0" smtClean="0">
                <a:solidFill>
                  <a:schemeClr val="bg1"/>
                </a:solidFill>
              </a:rPr>
              <a:t>신재생에너지데이터센터</a:t>
            </a:r>
            <a:r>
              <a:rPr lang="en-US" altLang="ko-KR" sz="1600" dirty="0" smtClean="0">
                <a:solidFill>
                  <a:schemeClr val="bg1"/>
                </a:solidFill>
              </a:rPr>
              <a:t>(</a:t>
            </a:r>
            <a:r>
              <a:rPr lang="en-US" altLang="ko-KR" sz="1600" dirty="0">
                <a:solidFill>
                  <a:schemeClr val="bg1"/>
                </a:solidFill>
              </a:rPr>
              <a:t>2019),</a:t>
            </a:r>
            <a:r>
              <a:rPr lang="ko-KR" altLang="en-US" sz="1600" dirty="0">
                <a:solidFill>
                  <a:schemeClr val="bg1"/>
                </a:solidFill>
              </a:rPr>
              <a:t> 태양에너지국내현황</a:t>
            </a:r>
            <a:r>
              <a:rPr lang="en-US" altLang="ko-KR" sz="1600" dirty="0">
                <a:solidFill>
                  <a:schemeClr val="bg1"/>
                </a:solidFill>
              </a:rPr>
              <a:t>, 	</a:t>
            </a:r>
            <a:r>
              <a:rPr lang="en-US" altLang="ko-KR" sz="1600" dirty="0">
                <a:solidFill>
                  <a:schemeClr val="bg1"/>
                </a:solidFill>
                <a:hlinkClick r:id="rId2"/>
              </a:rPr>
              <a:t>https://kredc.kier.re.kr/kier/02_energyInfo/Solar_contryin.aspx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dirty="0">
                <a:solidFill>
                  <a:schemeClr val="bg1"/>
                </a:solidFill>
              </a:rPr>
              <a:t>연합뉴스</a:t>
            </a:r>
            <a:r>
              <a:rPr lang="en-US" altLang="ko-KR" sz="1600" dirty="0">
                <a:solidFill>
                  <a:schemeClr val="bg1"/>
                </a:solidFill>
              </a:rPr>
              <a:t>(2017), </a:t>
            </a:r>
            <a:r>
              <a:rPr lang="ko-KR" altLang="en-US" sz="1600" dirty="0">
                <a:solidFill>
                  <a:schemeClr val="bg1"/>
                </a:solidFill>
              </a:rPr>
              <a:t>신재생에너지 </a:t>
            </a:r>
            <a:r>
              <a:rPr lang="ko-KR" altLang="en-US" sz="1600" dirty="0" err="1">
                <a:solidFill>
                  <a:schemeClr val="bg1"/>
                </a:solidFill>
              </a:rPr>
              <a:t>잠재량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국내 총 전력량의 </a:t>
            </a:r>
            <a:r>
              <a:rPr lang="en-US" altLang="ko-KR" sz="1600" dirty="0">
                <a:solidFill>
                  <a:schemeClr val="bg1"/>
                </a:solidFill>
              </a:rPr>
              <a:t>22</a:t>
            </a:r>
            <a:r>
              <a:rPr lang="ko-KR" altLang="en-US" sz="1600" dirty="0">
                <a:solidFill>
                  <a:schemeClr val="bg1"/>
                </a:solidFill>
              </a:rPr>
              <a:t>배</a:t>
            </a:r>
            <a:r>
              <a:rPr lang="en-US" altLang="ko-KR" sz="1600" dirty="0">
                <a:solidFill>
                  <a:schemeClr val="bg1"/>
                </a:solidFill>
              </a:rPr>
              <a:t>, 	</a:t>
            </a:r>
            <a:r>
              <a:rPr lang="en-US" altLang="ko-KR" sz="1600" dirty="0">
                <a:hlinkClick r:id="rId3"/>
              </a:rPr>
              <a:t>https://</a:t>
            </a:r>
            <a:r>
              <a:rPr lang="en-US" altLang="ko-KR" sz="1600" dirty="0" smtClean="0">
                <a:hlinkClick r:id="rId3"/>
              </a:rPr>
              <a:t>www.yna.co.kr/view/AKR20171009028400003</a:t>
            </a:r>
            <a:endParaRPr lang="en-US" altLang="ko-KR" sz="1600" dirty="0" smtClean="0"/>
          </a:p>
          <a:p>
            <a:pPr marL="342900" indent="-342900">
              <a:buFont typeface="+mj-lt"/>
              <a:buAutoNum type="arabicParenR"/>
            </a:pPr>
            <a:r>
              <a:rPr lang="ko-KR" altLang="en-US" sz="1600" dirty="0" smtClean="0">
                <a:solidFill>
                  <a:schemeClr val="bg1"/>
                </a:solidFill>
              </a:rPr>
              <a:t>한국건설기술연구원</a:t>
            </a:r>
            <a:r>
              <a:rPr lang="en-US" altLang="ko-KR" sz="1600" dirty="0" smtClean="0">
                <a:solidFill>
                  <a:schemeClr val="bg1"/>
                </a:solidFill>
              </a:rPr>
              <a:t>(2016), </a:t>
            </a:r>
            <a:r>
              <a:rPr lang="ko-KR" altLang="en-US" sz="1600" dirty="0" smtClean="0">
                <a:solidFill>
                  <a:schemeClr val="bg1"/>
                </a:solidFill>
              </a:rPr>
              <a:t>태양광 도로 발전 효율 향상 기술 개발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en-US" altLang="ko-KR" sz="1600" dirty="0">
                <a:hlinkClick r:id="rId4"/>
              </a:rPr>
              <a:t>http://</a:t>
            </a:r>
            <a:r>
              <a:rPr lang="en-US" altLang="ko-KR" sz="1600" dirty="0" smtClean="0">
                <a:hlinkClick r:id="rId4"/>
              </a:rPr>
              <a:t>kiss.kstudy.com/public/public2-	</a:t>
            </a:r>
            <a:r>
              <a:rPr lang="en-US" altLang="ko-KR" sz="1600" dirty="0" err="1" smtClean="0">
                <a:hlinkClick r:id="rId4"/>
              </a:rPr>
              <a:t>article.asp?key</a:t>
            </a:r>
            <a:r>
              <a:rPr lang="en-US" altLang="ko-KR" sz="1600" dirty="0" smtClean="0">
                <a:hlinkClick r:id="rId4"/>
              </a:rPr>
              <a:t>=50905054</a:t>
            </a:r>
            <a:endParaRPr lang="en-US" altLang="ko-KR" sz="1600" dirty="0" smtClean="0"/>
          </a:p>
          <a:p>
            <a:pPr marL="342900" indent="-342900">
              <a:buFont typeface="+mj-lt"/>
              <a:buAutoNum type="arabicParenR"/>
            </a:pPr>
            <a:r>
              <a:rPr lang="ko-KR" altLang="en-US" sz="1600" dirty="0">
                <a:solidFill>
                  <a:schemeClr val="bg1"/>
                </a:solidFill>
              </a:rPr>
              <a:t>한국에너지공단</a:t>
            </a:r>
            <a:r>
              <a:rPr lang="en-US" altLang="ko-KR" sz="1600" dirty="0">
                <a:solidFill>
                  <a:schemeClr val="bg1"/>
                </a:solidFill>
              </a:rPr>
              <a:t>(2019), </a:t>
            </a:r>
            <a:r>
              <a:rPr lang="ko-KR" altLang="en-US" sz="1600" dirty="0">
                <a:solidFill>
                  <a:schemeClr val="bg1"/>
                </a:solidFill>
              </a:rPr>
              <a:t>신재생에너지 </a:t>
            </a:r>
            <a:r>
              <a:rPr lang="ko-KR" altLang="en-US" sz="1600" dirty="0" err="1">
                <a:solidFill>
                  <a:schemeClr val="bg1"/>
                </a:solidFill>
              </a:rPr>
              <a:t>보급통계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en-US" altLang="ko-KR" sz="1600" dirty="0" smtClean="0">
                <a:solidFill>
                  <a:schemeClr val="bg1"/>
                </a:solidFill>
                <a:hlinkClick r:id="rId5"/>
              </a:rPr>
              <a:t>www.knrec.or.kr</a:t>
            </a:r>
            <a:endParaRPr lang="en-US" altLang="ko-KR" sz="1600" dirty="0" smtClean="0"/>
          </a:p>
          <a:p>
            <a:pPr marL="342900" indent="-342900">
              <a:buFont typeface="+mj-lt"/>
              <a:buAutoNum type="arabicParenR"/>
            </a:pPr>
            <a:r>
              <a:rPr lang="ko-KR" altLang="en-US" sz="1600" dirty="0" err="1" smtClean="0">
                <a:solidFill>
                  <a:schemeClr val="bg1"/>
                </a:solidFill>
              </a:rPr>
              <a:t>한축테크</a:t>
            </a:r>
            <a:r>
              <a:rPr lang="en-US" altLang="ko-KR" sz="1600" dirty="0" smtClean="0">
                <a:solidFill>
                  <a:schemeClr val="bg1"/>
                </a:solidFill>
              </a:rPr>
              <a:t>.(2019),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한축테크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en-US" altLang="ko-KR" sz="1600" dirty="0">
                <a:hlinkClick r:id="rId6"/>
              </a:rPr>
              <a:t>http://www.tanksolar.co.kr</a:t>
            </a:r>
            <a:r>
              <a:rPr lang="en-US" altLang="ko-KR" sz="1600" dirty="0" smtClean="0">
                <a:hlinkClick r:id="rId6"/>
              </a:rPr>
              <a:t>/</a:t>
            </a:r>
            <a:endParaRPr lang="en-US" altLang="ko-KR" sz="1600" dirty="0" smtClean="0"/>
          </a:p>
          <a:p>
            <a:pPr marL="342900" indent="-342900">
              <a:buFont typeface="+mj-lt"/>
              <a:buAutoNum type="arabicParenR"/>
            </a:pPr>
            <a:r>
              <a:rPr lang="en-US" altLang="ko-KR" sz="1600" dirty="0" err="1" smtClean="0">
                <a:solidFill>
                  <a:schemeClr val="bg1"/>
                </a:solidFill>
              </a:rPr>
              <a:t>Kulkarni,A</a:t>
            </a:r>
            <a:r>
              <a:rPr lang="en-US" altLang="ko-KR" sz="1600" dirty="0">
                <a:solidFill>
                  <a:schemeClr val="bg1"/>
                </a:solidFill>
              </a:rPr>
              <a:t>.(2013), Solar Roadways” – Rebuilding our Infrastructure and Economy, International </a:t>
            </a:r>
            <a:r>
              <a:rPr lang="en-US" altLang="ko-KR" sz="1600" dirty="0" smtClean="0">
                <a:solidFill>
                  <a:schemeClr val="bg1"/>
                </a:solidFill>
              </a:rPr>
              <a:t>	Journal </a:t>
            </a:r>
            <a:r>
              <a:rPr lang="en-US" altLang="ko-KR" sz="1600" dirty="0">
                <a:solidFill>
                  <a:schemeClr val="bg1"/>
                </a:solidFill>
              </a:rPr>
              <a:t>of </a:t>
            </a:r>
            <a:r>
              <a:rPr lang="en-US" altLang="ko-KR" sz="1600" dirty="0" smtClean="0">
                <a:solidFill>
                  <a:schemeClr val="bg1"/>
                </a:solidFill>
              </a:rPr>
              <a:t>	Engineering </a:t>
            </a:r>
            <a:r>
              <a:rPr lang="en-US" altLang="ko-KR" sz="1600" dirty="0">
                <a:solidFill>
                  <a:schemeClr val="bg1"/>
                </a:solidFill>
              </a:rPr>
              <a:t>Research and </a:t>
            </a:r>
            <a:r>
              <a:rPr lang="en-US" altLang="ko-KR" sz="1600" dirty="0" smtClean="0">
                <a:solidFill>
                  <a:schemeClr val="bg1"/>
                </a:solidFill>
              </a:rPr>
              <a:t>Applications (IJERA</a:t>
            </a:r>
            <a:r>
              <a:rPr lang="en-US" altLang="ko-KR" sz="1600" dirty="0">
                <a:solidFill>
                  <a:schemeClr val="bg1"/>
                </a:solidFill>
              </a:rPr>
              <a:t>) ISSN: 2248-9622 </a:t>
            </a:r>
            <a:r>
              <a:rPr lang="en-US" altLang="ko-KR" sz="1600" dirty="0" smtClean="0">
                <a:solidFill>
                  <a:schemeClr val="bg1"/>
                </a:solidFill>
                <a:hlinkClick r:id="rId7"/>
              </a:rPr>
              <a:t>www.ijera.com</a:t>
            </a:r>
            <a:r>
              <a:rPr lang="en-US" altLang="ko-KR" sz="1600" dirty="0" smtClean="0">
                <a:solidFill>
                  <a:schemeClr val="bg1"/>
                </a:solidFill>
              </a:rPr>
              <a:t> Vol</a:t>
            </a:r>
            <a:r>
              <a:rPr lang="en-US" altLang="ko-KR" sz="1600" dirty="0">
                <a:solidFill>
                  <a:schemeClr val="bg1"/>
                </a:solidFill>
              </a:rPr>
              <a:t>. 3, </a:t>
            </a:r>
            <a:r>
              <a:rPr lang="en-US" altLang="ko-KR" sz="1600" dirty="0" smtClean="0">
                <a:solidFill>
                  <a:schemeClr val="bg1"/>
                </a:solidFill>
              </a:rPr>
              <a:t>	Issue </a:t>
            </a:r>
            <a:r>
              <a:rPr lang="en-US" altLang="ko-KR" sz="1600" dirty="0">
                <a:solidFill>
                  <a:schemeClr val="bg1"/>
                </a:solidFill>
              </a:rPr>
              <a:t>3, May-Jun </a:t>
            </a:r>
            <a:r>
              <a:rPr lang="en-US" altLang="ko-KR" sz="1600" dirty="0" smtClean="0">
                <a:solidFill>
                  <a:schemeClr val="bg1"/>
                </a:solidFill>
              </a:rPr>
              <a:t>	2013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en-US" altLang="ko-KR" sz="1600" dirty="0" smtClean="0">
                <a:solidFill>
                  <a:schemeClr val="bg1"/>
                </a:solidFill>
              </a:rPr>
              <a:t>pp.1429-1436</a:t>
            </a:r>
          </a:p>
          <a:p>
            <a:pPr marL="342900" indent="-342900">
              <a:buFont typeface="+mj-lt"/>
              <a:buAutoNum type="arabicParenR"/>
            </a:pPr>
            <a:r>
              <a:rPr lang="en-US" altLang="ko-KR" sz="1600" dirty="0" err="1" smtClean="0">
                <a:solidFill>
                  <a:schemeClr val="bg1"/>
                </a:solidFill>
              </a:rPr>
              <a:t>Mehta,A</a:t>
            </a:r>
            <a:r>
              <a:rPr lang="en-US" altLang="ko-KR" sz="1600" dirty="0" smtClean="0">
                <a:solidFill>
                  <a:schemeClr val="bg1"/>
                </a:solidFill>
              </a:rPr>
              <a:t>. </a:t>
            </a:r>
            <a:r>
              <a:rPr lang="en-US" altLang="ko-KR" sz="1600" dirty="0">
                <a:solidFill>
                  <a:schemeClr val="bg1"/>
                </a:solidFill>
              </a:rPr>
              <a:t>et.al.(2015). Solar Roadways-The future of roadways. International Advanced Research </a:t>
            </a:r>
            <a:r>
              <a:rPr lang="en-US" altLang="ko-KR" sz="1600" dirty="0" smtClean="0">
                <a:solidFill>
                  <a:schemeClr val="bg1"/>
                </a:solidFill>
              </a:rPr>
              <a:t>	Journal 	in </a:t>
            </a:r>
            <a:r>
              <a:rPr lang="en-US" altLang="ko-KR" sz="1600" dirty="0">
                <a:solidFill>
                  <a:schemeClr val="bg1"/>
                </a:solidFill>
              </a:rPr>
              <a:t>Science, Engineering and Technology (</a:t>
            </a:r>
            <a:r>
              <a:rPr lang="en-US" altLang="ko-KR" sz="1600" dirty="0" smtClean="0">
                <a:solidFill>
                  <a:schemeClr val="bg1"/>
                </a:solidFill>
              </a:rPr>
              <a:t>IARJSET) National </a:t>
            </a:r>
            <a:r>
              <a:rPr lang="en-US" altLang="ko-KR" sz="1600" dirty="0">
                <a:solidFill>
                  <a:schemeClr val="bg1"/>
                </a:solidFill>
              </a:rPr>
              <a:t>Conference on Renewable </a:t>
            </a:r>
            <a:r>
              <a:rPr lang="en-US" altLang="ko-KR" sz="1600" dirty="0" smtClean="0">
                <a:solidFill>
                  <a:schemeClr val="bg1"/>
                </a:solidFill>
              </a:rPr>
              <a:t>	Energy </a:t>
            </a:r>
            <a:r>
              <a:rPr lang="en-US" altLang="ko-KR" sz="1600" dirty="0">
                <a:solidFill>
                  <a:schemeClr val="bg1"/>
                </a:solidFill>
              </a:rPr>
              <a:t>and </a:t>
            </a:r>
            <a:r>
              <a:rPr lang="en-US" altLang="ko-KR" sz="1600" dirty="0" smtClean="0">
                <a:solidFill>
                  <a:schemeClr val="bg1"/>
                </a:solidFill>
              </a:rPr>
              <a:t>	Environment </a:t>
            </a:r>
            <a:r>
              <a:rPr lang="en-US" altLang="ko-KR" sz="1600" dirty="0">
                <a:solidFill>
                  <a:schemeClr val="bg1"/>
                </a:solidFill>
              </a:rPr>
              <a:t>(NCREE-2015)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arenR"/>
            </a:pPr>
            <a:r>
              <a:rPr lang="en-US" altLang="ko-KR" sz="1600" dirty="0" smtClean="0">
                <a:solidFill>
                  <a:schemeClr val="bg1"/>
                </a:solidFill>
              </a:rPr>
              <a:t>Our </a:t>
            </a:r>
            <a:r>
              <a:rPr lang="en-US" altLang="ko-KR" sz="1600" dirty="0">
                <a:solidFill>
                  <a:schemeClr val="bg1"/>
                </a:solidFill>
              </a:rPr>
              <a:t>World in </a:t>
            </a:r>
            <a:r>
              <a:rPr lang="en-US" altLang="ko-KR" sz="1600" dirty="0" smtClean="0">
                <a:solidFill>
                  <a:schemeClr val="bg1"/>
                </a:solidFill>
              </a:rPr>
              <a:t>Data(2016),</a:t>
            </a:r>
            <a:r>
              <a:rPr lang="en-US" altLang="ko-KR" sz="1600" dirty="0">
                <a:solidFill>
                  <a:schemeClr val="bg1"/>
                </a:solidFill>
              </a:rPr>
              <a:t> Renewable Energy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en-US" altLang="ko-KR" sz="1600" dirty="0">
                <a:solidFill>
                  <a:schemeClr val="bg1"/>
                </a:solidFill>
                <a:hlinkClick r:id="rId8"/>
              </a:rPr>
              <a:t>https://</a:t>
            </a:r>
            <a:r>
              <a:rPr lang="en-US" altLang="ko-KR" sz="1600" dirty="0" smtClean="0">
                <a:solidFill>
                  <a:schemeClr val="bg1"/>
                </a:solidFill>
                <a:hlinkClick r:id="rId8"/>
              </a:rPr>
              <a:t>ourworldindata.org/renewable-energy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arenR"/>
            </a:pPr>
            <a:r>
              <a:rPr lang="en-US" altLang="ko-KR" sz="1600" dirty="0" smtClean="0">
                <a:solidFill>
                  <a:schemeClr val="bg1"/>
                </a:solidFill>
              </a:rPr>
              <a:t>photovoltaic-software(2019</a:t>
            </a:r>
            <a:r>
              <a:rPr lang="en-US" altLang="ko-KR" sz="1600" dirty="0">
                <a:solidFill>
                  <a:schemeClr val="bg1"/>
                </a:solidFill>
              </a:rPr>
              <a:t>), How to calculate the annual solar energy output of a photovoltaic </a:t>
            </a:r>
            <a:r>
              <a:rPr lang="en-US" altLang="ko-KR" sz="1600" dirty="0" smtClean="0">
                <a:solidFill>
                  <a:schemeClr val="bg1"/>
                </a:solidFill>
              </a:rPr>
              <a:t>system?, 	</a:t>
            </a:r>
            <a:r>
              <a:rPr lang="en-US" altLang="ko-KR" sz="1600" dirty="0" smtClean="0">
                <a:hlinkClick r:id="rId9"/>
              </a:rPr>
              <a:t>https</a:t>
            </a:r>
            <a:r>
              <a:rPr lang="en-US" altLang="ko-KR" sz="1600" dirty="0">
                <a:hlinkClick r:id="rId9"/>
              </a:rPr>
              <a:t>://</a:t>
            </a:r>
            <a:r>
              <a:rPr lang="en-US" altLang="ko-KR" sz="1600" dirty="0" smtClean="0">
                <a:hlinkClick r:id="rId9"/>
              </a:rPr>
              <a:t>photovoltaic-software.com/principle-ressources/how-calculate-solar-energy-	power-</a:t>
            </a:r>
            <a:r>
              <a:rPr lang="en-US" altLang="ko-KR" sz="1600" dirty="0" err="1" smtClean="0">
                <a:hlinkClick r:id="rId9"/>
              </a:rPr>
              <a:t>pv</a:t>
            </a:r>
            <a:r>
              <a:rPr lang="en-US" altLang="ko-KR" sz="1600" dirty="0" smtClean="0">
                <a:hlinkClick r:id="rId9"/>
              </a:rPr>
              <a:t>-systems</a:t>
            </a:r>
            <a:endParaRPr lang="en-US" altLang="ko-KR" sz="1600" dirty="0" smtClean="0"/>
          </a:p>
          <a:p>
            <a:pPr marL="342900" indent="-342900">
              <a:buFont typeface="+mj-lt"/>
              <a:buAutoNum type="arabicParenR"/>
            </a:pPr>
            <a:r>
              <a:rPr lang="en-US" altLang="ko-KR" sz="1600" dirty="0" err="1" smtClean="0">
                <a:solidFill>
                  <a:schemeClr val="bg1"/>
                </a:solidFill>
              </a:rPr>
              <a:t>Sevaraju.R.K</a:t>
            </a:r>
            <a:r>
              <a:rPr lang="en-US" altLang="ko-KR" sz="1600" dirty="0">
                <a:solidFill>
                  <a:schemeClr val="bg1"/>
                </a:solidFill>
              </a:rPr>
              <a:t>.(2012). Characterization of Solar Roadways </a:t>
            </a:r>
            <a:r>
              <a:rPr lang="en-US" altLang="ko-KR" sz="1600" dirty="0" smtClean="0">
                <a:solidFill>
                  <a:schemeClr val="bg1"/>
                </a:solidFill>
              </a:rPr>
              <a:t>Via Computational and </a:t>
            </a:r>
            <a:r>
              <a:rPr lang="en-US" altLang="ko-KR" sz="1600" dirty="0">
                <a:solidFill>
                  <a:schemeClr val="bg1"/>
                </a:solidFill>
              </a:rPr>
              <a:t>Experimental Investigations. 	</a:t>
            </a:r>
            <a:r>
              <a:rPr lang="en-US" altLang="ko-KR" sz="1600" dirty="0" smtClean="0">
                <a:solidFill>
                  <a:schemeClr val="bg1"/>
                </a:solidFill>
              </a:rPr>
              <a:t>Electronic Thesis </a:t>
            </a:r>
            <a:r>
              <a:rPr lang="en-US" altLang="ko-KR" sz="1600" dirty="0">
                <a:solidFill>
                  <a:schemeClr val="bg1"/>
                </a:solidFill>
              </a:rPr>
              <a:t>and Dissertation Repository. 906.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arenR"/>
            </a:pPr>
            <a:r>
              <a:rPr lang="en-US" altLang="ko-KR" sz="1600" dirty="0" smtClean="0">
                <a:solidFill>
                  <a:schemeClr val="bg1"/>
                </a:solidFill>
              </a:rPr>
              <a:t>Solar Today(2019), </a:t>
            </a:r>
            <a:r>
              <a:rPr lang="ko-KR" altLang="en-US" sz="1600" dirty="0">
                <a:solidFill>
                  <a:schemeClr val="bg1"/>
                </a:solidFill>
              </a:rPr>
              <a:t>세계각국의 신재생에너지 비전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이렇게 진행되고 </a:t>
            </a:r>
            <a:r>
              <a:rPr lang="ko-KR" altLang="en-US" sz="1600" dirty="0" smtClean="0">
                <a:solidFill>
                  <a:schemeClr val="bg1"/>
                </a:solidFill>
              </a:rPr>
              <a:t>있다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en-US" altLang="ko-KR" sz="1600" dirty="0" smtClean="0">
                <a:solidFill>
                  <a:schemeClr val="bg1"/>
                </a:solidFill>
              </a:rPr>
              <a:t>	</a:t>
            </a:r>
            <a:r>
              <a:rPr lang="en-US" altLang="ko-KR" sz="1600" dirty="0" smtClean="0">
                <a:solidFill>
                  <a:schemeClr val="bg1"/>
                </a:solidFill>
                <a:hlinkClick r:id="rId10"/>
              </a:rPr>
              <a:t>https</a:t>
            </a:r>
            <a:r>
              <a:rPr lang="en-US" altLang="ko-KR" sz="1600" dirty="0">
                <a:solidFill>
                  <a:schemeClr val="bg1"/>
                </a:solidFill>
                <a:hlinkClick r:id="rId10"/>
              </a:rPr>
              <a:t>://</a:t>
            </a:r>
            <a:r>
              <a:rPr lang="en-US" altLang="ko-KR" sz="1600" dirty="0" smtClean="0">
                <a:solidFill>
                  <a:schemeClr val="bg1"/>
                </a:solidFill>
                <a:hlinkClick r:id="rId10"/>
              </a:rPr>
              <a:t>www.solartodaymag.com/news/articleView.html?idxno=8550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arenR"/>
            </a:pP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5296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3859"/>
            </a:gs>
            <a:gs pos="100000">
              <a:srgbClr val="41A4A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80526" y="2719287"/>
            <a:ext cx="53142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b="1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0564608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3859"/>
            </a:gs>
            <a:gs pos="100000">
              <a:srgbClr val="41A4A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직사각형 145"/>
          <p:cNvSpPr/>
          <p:nvPr/>
        </p:nvSpPr>
        <p:spPr>
          <a:xfrm>
            <a:off x="1323826" y="102306"/>
            <a:ext cx="4369113" cy="735842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공모 배경</a:t>
            </a:r>
            <a:endParaRPr lang="ko-KR" altLang="en-US" sz="3600" b="1" dirty="0">
              <a:solidFill>
                <a:schemeClr val="bg1">
                  <a:alpha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895" y="1295205"/>
            <a:ext cx="5179701" cy="30966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42344" y="4391873"/>
            <a:ext cx="29081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출처 </a:t>
            </a:r>
            <a:r>
              <a:rPr lang="en-US" altLang="ko-KR" sz="1200" dirty="0" smtClean="0">
                <a:solidFill>
                  <a:schemeClr val="bg1"/>
                </a:solidFill>
              </a:rPr>
              <a:t>: </a:t>
            </a:r>
            <a:r>
              <a:rPr lang="ko-KR" altLang="en-US" sz="1200" dirty="0" smtClean="0">
                <a:solidFill>
                  <a:schemeClr val="bg1"/>
                </a:solidFill>
              </a:rPr>
              <a:t>신재생 에너지 데이터 센터 </a:t>
            </a:r>
            <a:r>
              <a:rPr lang="en-US" altLang="ko-KR" sz="1200" dirty="0" smtClean="0">
                <a:solidFill>
                  <a:schemeClr val="bg1"/>
                </a:solidFill>
              </a:rPr>
              <a:t>KIER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0666" y="5649101"/>
            <a:ext cx="6158846" cy="783356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 국내 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태양광발전 시장 규모는 </a:t>
            </a:r>
            <a:r>
              <a:rPr lang="ko-KR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정부의 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정책적인 지원으로 최근 </a:t>
            </a:r>
            <a:r>
              <a:rPr lang="en-US" altLang="ko-KR" sz="1600" b="1" dirty="0">
                <a:solidFill>
                  <a:schemeClr val="bg1"/>
                </a:solidFill>
                <a:latin typeface="+mj-ea"/>
                <a:ea typeface="+mj-ea"/>
              </a:rPr>
              <a:t>5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년간 연평균 </a:t>
            </a:r>
            <a:r>
              <a:rPr lang="en-US" altLang="ko-KR" sz="1600" b="1" dirty="0">
                <a:solidFill>
                  <a:schemeClr val="bg1"/>
                </a:solidFill>
                <a:latin typeface="+mj-ea"/>
                <a:ea typeface="+mj-ea"/>
              </a:rPr>
              <a:t>145.3%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의 </a:t>
            </a:r>
            <a:r>
              <a:rPr lang="ko-KR" altLang="en-US" sz="1600" b="1" dirty="0" err="1" smtClean="0">
                <a:solidFill>
                  <a:srgbClr val="FFC000"/>
                </a:solidFill>
                <a:latin typeface="+mj-ea"/>
                <a:ea typeface="+mj-ea"/>
              </a:rPr>
              <a:t>고성장세</a:t>
            </a:r>
            <a:endParaRPr lang="ko-KR" altLang="en-US" sz="1600" b="1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7660" y1="30838" x2="27660" y2="30838"/>
                        <a14:foregroundMark x1="23050" y1="22754" x2="23050" y2="22754"/>
                        <a14:foregroundMark x1="31915" y1="15569" x2="31915" y2="15569"/>
                        <a14:foregroundMark x1="15248" y1="32335" x2="15248" y2="32335"/>
                        <a14:foregroundMark x1="13830" y1="42216" x2="13830" y2="42216"/>
                        <a14:foregroundMark x1="43262" y1="11377" x2="43262" y2="11377"/>
                        <a14:foregroundMark x1="55674" y1="12275" x2="55674" y2="12275"/>
                        <a14:foregroundMark x1="68794" y1="16467" x2="69504" y2="16766"/>
                        <a14:foregroundMark x1="79078" y1="20958" x2="79078" y2="20958"/>
                        <a14:foregroundMark x1="87589" y1="31437" x2="87589" y2="31437"/>
                        <a14:foregroundMark x1="87943" y1="42515" x2="87943" y2="42515"/>
                      </a14:backgroundRemoval>
                    </a14:imgEffect>
                    <a14:imgEffect>
                      <a14:artisticGlowDiffused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26" y="1112678"/>
            <a:ext cx="3563333" cy="26581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직사각형 13"/>
          <p:cNvSpPr/>
          <p:nvPr/>
        </p:nvSpPr>
        <p:spPr>
          <a:xfrm>
            <a:off x="6853417" y="4184861"/>
            <a:ext cx="2290714" cy="41402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 태양광 에너지의 장점 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53421" y="4705806"/>
            <a:ext cx="5071349" cy="461665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에너지 변환 과정에 </a:t>
            </a:r>
            <a:r>
              <a:rPr lang="ko-KR" altLang="en-US" sz="1600" b="1" dirty="0" smtClean="0">
                <a:solidFill>
                  <a:srgbClr val="FFC000"/>
                </a:solidFill>
                <a:latin typeface="+mj-ea"/>
                <a:ea typeface="+mj-ea"/>
              </a:rPr>
              <a:t>기계적</a:t>
            </a:r>
            <a:r>
              <a:rPr lang="en-US" altLang="ko-KR" sz="1600" b="1" dirty="0" smtClean="0">
                <a:solidFill>
                  <a:srgbClr val="FFC000"/>
                </a:solidFill>
                <a:latin typeface="+mj-ea"/>
                <a:ea typeface="+mj-ea"/>
              </a:rPr>
              <a:t>, </a:t>
            </a:r>
            <a:r>
              <a:rPr lang="ko-KR" altLang="en-US" sz="1600" b="1" dirty="0" smtClean="0">
                <a:solidFill>
                  <a:srgbClr val="FFC000"/>
                </a:solidFill>
                <a:latin typeface="+mj-ea"/>
                <a:ea typeface="+mj-ea"/>
              </a:rPr>
              <a:t>화학적 변환이</a:t>
            </a:r>
            <a:r>
              <a:rPr lang="en-US" altLang="ko-KR" sz="1600" b="1" dirty="0">
                <a:solidFill>
                  <a:srgbClr val="FFC000"/>
                </a:solidFill>
                <a:latin typeface="+mj-ea"/>
                <a:ea typeface="+mj-ea"/>
              </a:rPr>
              <a:t> </a:t>
            </a:r>
            <a:r>
              <a:rPr lang="ko-KR" altLang="en-US" sz="1600" b="1" dirty="0" smtClean="0">
                <a:solidFill>
                  <a:srgbClr val="FFC000"/>
                </a:solidFill>
                <a:latin typeface="+mj-ea"/>
                <a:ea typeface="+mj-ea"/>
              </a:rPr>
              <a:t>없음</a:t>
            </a:r>
            <a:endParaRPr lang="en-US" altLang="ko-KR" sz="1600" b="1" dirty="0" smtClean="0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53420" y="5167471"/>
            <a:ext cx="5071349" cy="414024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시스템 구조가 단순하여 </a:t>
            </a:r>
            <a:r>
              <a:rPr lang="ko-KR" altLang="en-US" sz="1600" b="1" dirty="0" smtClean="0">
                <a:solidFill>
                  <a:srgbClr val="FFC000"/>
                </a:solidFill>
                <a:latin typeface="+mj-ea"/>
                <a:ea typeface="+mj-ea"/>
              </a:rPr>
              <a:t>유지보수 거의 불필요</a:t>
            </a:r>
            <a:endParaRPr lang="en-US" altLang="ko-KR" sz="1600" b="1" dirty="0" smtClean="0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853417" y="5613784"/>
            <a:ext cx="5071349" cy="414024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소음</a:t>
            </a:r>
            <a:r>
              <a:rPr lang="en-US" altLang="ko-KR" sz="1600" b="1" dirty="0" smtClean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방사성</a:t>
            </a:r>
            <a:r>
              <a:rPr lang="en-US" altLang="ko-KR" sz="1600" b="1" dirty="0" smtClean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폭발의 </a:t>
            </a:r>
            <a:r>
              <a:rPr lang="ko-KR" altLang="en-US" sz="1600" b="1" dirty="0" smtClean="0">
                <a:solidFill>
                  <a:srgbClr val="FFC000"/>
                </a:solidFill>
                <a:latin typeface="+mj-ea"/>
                <a:ea typeface="+mj-ea"/>
              </a:rPr>
              <a:t>위험이 없음</a:t>
            </a:r>
            <a:endParaRPr lang="en-US" altLang="ko-KR" sz="1600" b="1" dirty="0" smtClean="0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323825" y="839906"/>
            <a:ext cx="6000801" cy="414024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신재생 에너지 </a:t>
            </a:r>
            <a:r>
              <a:rPr lang="en-US" altLang="ko-K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태양광 에너지 </a:t>
            </a:r>
            <a:r>
              <a:rPr lang="en-US" altLang="ko-K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솔라로드</a:t>
            </a:r>
            <a:endParaRPr lang="ko-KR" altLang="en-US" sz="1600" b="1" dirty="0">
              <a:solidFill>
                <a:schemeClr val="bg1">
                  <a:alpha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60666" y="4705806"/>
            <a:ext cx="6261999" cy="830997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+mj-ea"/>
                <a:ea typeface="+mj-ea"/>
              </a:rPr>
              <a:t>“</a:t>
            </a:r>
            <a:r>
              <a:rPr lang="ko-KR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미래성장동력 발굴과 기술혁신정책 보고서</a:t>
            </a:r>
            <a:r>
              <a:rPr lang="en-US" altLang="ko-KR" sz="1600" b="1" dirty="0" smtClean="0">
                <a:solidFill>
                  <a:schemeClr val="bg1"/>
                </a:solidFill>
                <a:latin typeface="+mj-ea"/>
                <a:ea typeface="+mj-ea"/>
              </a:rPr>
              <a:t>”</a:t>
            </a:r>
            <a:r>
              <a:rPr lang="ko-KR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에 따르면 신재생 에너지 중 </a:t>
            </a:r>
            <a:r>
              <a:rPr lang="ko-KR" altLang="en-US" sz="1600" b="1" dirty="0" smtClean="0">
                <a:solidFill>
                  <a:schemeClr val="accent4"/>
                </a:solidFill>
                <a:latin typeface="+mj-ea"/>
                <a:ea typeface="+mj-ea"/>
              </a:rPr>
              <a:t>태양광 발전</a:t>
            </a:r>
            <a:r>
              <a:rPr lang="ko-KR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의 한국미래기술지수가 가장 높게 평가</a:t>
            </a:r>
            <a:endParaRPr lang="ko-KR" altLang="en-US" sz="1600" b="1" dirty="0">
              <a:solidFill>
                <a:srgbClr val="FFC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825779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3859"/>
            </a:gs>
            <a:gs pos="100000">
              <a:srgbClr val="41A4A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직사각형 145"/>
          <p:cNvSpPr/>
          <p:nvPr/>
        </p:nvSpPr>
        <p:spPr>
          <a:xfrm>
            <a:off x="1323826" y="102306"/>
            <a:ext cx="4369113" cy="735842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공모 배경</a:t>
            </a:r>
            <a:endParaRPr lang="ko-KR" altLang="en-US" sz="3600" b="1" dirty="0">
              <a:solidFill>
                <a:schemeClr val="bg1">
                  <a:alpha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23825" y="839906"/>
            <a:ext cx="6000801" cy="414024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신재생 에너지 </a:t>
            </a:r>
            <a:r>
              <a:rPr lang="en-US" altLang="ko-K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태양광 에너지 </a:t>
            </a:r>
            <a:r>
              <a:rPr lang="en-US" altLang="ko-K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솔라로드</a:t>
            </a:r>
            <a:endParaRPr lang="ko-KR" altLang="en-US" sz="1600" b="1" dirty="0">
              <a:solidFill>
                <a:schemeClr val="bg1">
                  <a:alpha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01655" y="1481045"/>
            <a:ext cx="1937849" cy="41402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1">
                <a:alpha val="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 기존 태양광 발전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01655" y="3911314"/>
            <a:ext cx="2390337" cy="46166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1600" b="1" dirty="0" err="1" smtClean="0">
                <a:solidFill>
                  <a:schemeClr val="bg1"/>
                </a:solidFill>
                <a:latin typeface="+mj-ea"/>
                <a:ea typeface="+mj-ea"/>
              </a:rPr>
              <a:t>솔라</a:t>
            </a:r>
            <a:r>
              <a:rPr lang="ko-KR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 로드 태양광 발전</a:t>
            </a:r>
            <a:endParaRPr lang="ko-KR" altLang="en-US" sz="1600" b="1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69300" y="2054954"/>
            <a:ext cx="6255325" cy="830997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>
                <a:solidFill>
                  <a:schemeClr val="bg1"/>
                </a:solidFill>
              </a:rPr>
              <a:t>원전 </a:t>
            </a:r>
            <a:r>
              <a:rPr lang="en-US" altLang="ko-KR" sz="1600" b="1" dirty="0">
                <a:solidFill>
                  <a:schemeClr val="bg1"/>
                </a:solidFill>
              </a:rPr>
              <a:t>1000㎿ </a:t>
            </a:r>
            <a:r>
              <a:rPr lang="ko-KR" altLang="en-US" sz="1600" b="1" dirty="0">
                <a:solidFill>
                  <a:schemeClr val="bg1"/>
                </a:solidFill>
              </a:rPr>
              <a:t>설비 용량을 갖추는 데 필요한 용지는 </a:t>
            </a:r>
            <a:r>
              <a:rPr lang="en-US" altLang="ko-KR" sz="1600" b="1" dirty="0">
                <a:solidFill>
                  <a:schemeClr val="bg1"/>
                </a:solidFill>
              </a:rPr>
              <a:t>0.6㎢. </a:t>
            </a:r>
          </a:p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  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같은 </a:t>
            </a:r>
            <a:r>
              <a:rPr lang="ko-KR" altLang="en-US" sz="1600" b="1" dirty="0">
                <a:solidFill>
                  <a:schemeClr val="bg1"/>
                </a:solidFill>
              </a:rPr>
              <a:t>용량의 태양광발전소는 </a:t>
            </a:r>
            <a:r>
              <a:rPr lang="en-US" altLang="ko-KR" sz="1600" b="1" dirty="0">
                <a:solidFill>
                  <a:srgbClr val="FFC000"/>
                </a:solidFill>
              </a:rPr>
              <a:t>20</a:t>
            </a:r>
            <a:r>
              <a:rPr lang="ko-KR" altLang="en-US" sz="1600" b="1" dirty="0">
                <a:solidFill>
                  <a:srgbClr val="FFC000"/>
                </a:solidFill>
              </a:rPr>
              <a:t>배</a:t>
            </a:r>
            <a:r>
              <a:rPr lang="ko-KR" altLang="en-US" sz="1600" b="1" dirty="0">
                <a:solidFill>
                  <a:schemeClr val="bg1"/>
                </a:solidFill>
              </a:rPr>
              <a:t>나 넓은 </a:t>
            </a:r>
            <a:r>
              <a:rPr lang="en-US" altLang="ko-KR" sz="1600" b="1" dirty="0">
                <a:solidFill>
                  <a:schemeClr val="bg1"/>
                </a:solidFill>
              </a:rPr>
              <a:t>13.2㎢</a:t>
            </a:r>
            <a:r>
              <a:rPr lang="ko-KR" altLang="en-US" sz="1600" b="1" dirty="0">
                <a:solidFill>
                  <a:schemeClr val="bg1"/>
                </a:solidFill>
              </a:rPr>
              <a:t>의 땅이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필요</a:t>
            </a:r>
            <a:endParaRPr lang="ko-KR" altLang="en-US" sz="16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69301" y="2889608"/>
            <a:ext cx="5868827" cy="830997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solidFill>
                  <a:schemeClr val="bg1"/>
                </a:solidFill>
              </a:rPr>
              <a:t>임야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도로 사면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</a:rPr>
              <a:t>산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해양 등에 설치할 경우 비용 증가 및 녹지 훼손 등의 </a:t>
            </a:r>
            <a:r>
              <a:rPr lang="ko-KR" altLang="en-US" sz="1600" b="1" dirty="0" smtClean="0">
                <a:solidFill>
                  <a:srgbClr val="FFC000"/>
                </a:solidFill>
              </a:rPr>
              <a:t>환경문제 발생 </a:t>
            </a:r>
            <a:endParaRPr lang="ko-KR" altLang="en-US" sz="1600" b="1" dirty="0">
              <a:solidFill>
                <a:srgbClr val="FFC000"/>
              </a:solidFill>
              <a:latin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77533" y="5284204"/>
            <a:ext cx="4040028" cy="461665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solidFill>
                  <a:schemeClr val="bg1"/>
                </a:solidFill>
              </a:rPr>
              <a:t>도로나 철도 같은 </a:t>
            </a:r>
            <a:r>
              <a:rPr lang="ko-KR" altLang="en-US" sz="1600" b="1" dirty="0" smtClean="0">
                <a:solidFill>
                  <a:srgbClr val="FFC000"/>
                </a:solidFill>
              </a:rPr>
              <a:t>유휴 공간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활용 가능</a:t>
            </a:r>
            <a:endParaRPr lang="ko-KR" altLang="en-US" sz="1600" b="1" dirty="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625" y="1771404"/>
            <a:ext cx="4619269" cy="2228527"/>
          </a:xfrm>
          <a:prstGeom prst="rect">
            <a:avLst/>
          </a:prstGeom>
        </p:spPr>
      </p:pic>
      <p:pic>
        <p:nvPicPr>
          <p:cNvPr id="2052" name="Picture 4" descr="http://www.asiaee.net/news/data/20190526/p1065597924248119_272_thu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008" y="4264648"/>
            <a:ext cx="4913886" cy="240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056679" y="5745869"/>
            <a:ext cx="3947760" cy="830997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>
                <a:solidFill>
                  <a:schemeClr val="bg1"/>
                </a:solidFill>
              </a:rPr>
              <a:t>도시의 개발 계획에 따른 </a:t>
            </a:r>
            <a:r>
              <a:rPr lang="ko-KR" altLang="en-US" sz="1600" b="1" dirty="0">
                <a:solidFill>
                  <a:srgbClr val="FFC000"/>
                </a:solidFill>
              </a:rPr>
              <a:t>다양한 </a:t>
            </a:r>
            <a:r>
              <a:rPr lang="ko-KR" altLang="en-US" sz="1600" b="1" dirty="0" smtClean="0">
                <a:solidFill>
                  <a:srgbClr val="FFC000"/>
                </a:solidFill>
              </a:rPr>
              <a:t>분야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에</a:t>
            </a:r>
            <a:r>
              <a:rPr lang="ko-KR" altLang="en-US" sz="1600" b="1" dirty="0">
                <a:solidFill>
                  <a:schemeClr val="bg1"/>
                </a:solidFill>
              </a:rPr>
              <a:t> 접목시킬 수 있을 것으로 예상</a:t>
            </a:r>
            <a:endParaRPr lang="ko-KR" altLang="en-US" sz="16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426045" y="6613801"/>
            <a:ext cx="1620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출처 </a:t>
            </a:r>
            <a:r>
              <a:rPr lang="en-US" altLang="ko-KR" sz="1200" dirty="0" smtClean="0">
                <a:solidFill>
                  <a:schemeClr val="bg1"/>
                </a:solidFill>
              </a:rPr>
              <a:t>: </a:t>
            </a:r>
            <a:r>
              <a:rPr lang="ko-KR" altLang="en-US" sz="1200" dirty="0" smtClean="0">
                <a:solidFill>
                  <a:schemeClr val="bg1"/>
                </a:solidFill>
              </a:rPr>
              <a:t>제공 </a:t>
            </a:r>
            <a:r>
              <a:rPr lang="en-US" altLang="ko-KR" sz="1200" dirty="0" smtClean="0">
                <a:solidFill>
                  <a:schemeClr val="bg1"/>
                </a:solidFill>
              </a:rPr>
              <a:t>= </a:t>
            </a:r>
            <a:r>
              <a:rPr lang="ko-KR" altLang="en-US" sz="1200" dirty="0" smtClean="0">
                <a:solidFill>
                  <a:schemeClr val="bg1"/>
                </a:solidFill>
              </a:rPr>
              <a:t>서울시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741837" y="3939619"/>
            <a:ext cx="130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출처 </a:t>
            </a:r>
            <a:r>
              <a:rPr lang="en-US" altLang="ko-KR" sz="1200" dirty="0" smtClean="0">
                <a:solidFill>
                  <a:schemeClr val="bg1"/>
                </a:solidFill>
              </a:rPr>
              <a:t>: </a:t>
            </a:r>
            <a:r>
              <a:rPr lang="ko-KR" altLang="en-US" sz="1200" dirty="0" smtClean="0">
                <a:solidFill>
                  <a:schemeClr val="bg1"/>
                </a:solidFill>
              </a:rPr>
              <a:t>연합 뉴스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077533" y="4471854"/>
            <a:ext cx="5455242" cy="783356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 err="1" smtClean="0">
                <a:solidFill>
                  <a:schemeClr val="bg1"/>
                </a:solidFill>
                <a:latin typeface="+mj-ea"/>
              </a:rPr>
              <a:t>솔라</a:t>
            </a:r>
            <a:r>
              <a:rPr lang="ko-KR" altLang="en-US" sz="1600" b="1" dirty="0" smtClean="0">
                <a:solidFill>
                  <a:schemeClr val="bg1"/>
                </a:solidFill>
                <a:latin typeface="+mj-ea"/>
              </a:rPr>
              <a:t> 로드는 태양광 발전 패널을 도로 분야에 적용하여 신재생 에너지를 생산하는 </a:t>
            </a:r>
            <a:r>
              <a:rPr lang="ko-KR" altLang="en-US" sz="1600" b="1" dirty="0" smtClean="0">
                <a:solidFill>
                  <a:srgbClr val="FFC000"/>
                </a:solidFill>
                <a:latin typeface="+mj-ea"/>
              </a:rPr>
              <a:t>태양광 발전 도로 </a:t>
            </a:r>
            <a:endParaRPr lang="ko-KR" altLang="en-US" sz="1600" b="1" dirty="0">
              <a:solidFill>
                <a:srgbClr val="FFC00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52015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3859"/>
            </a:gs>
            <a:gs pos="100000">
              <a:srgbClr val="41A4A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직사각형 145"/>
          <p:cNvSpPr/>
          <p:nvPr/>
        </p:nvSpPr>
        <p:spPr>
          <a:xfrm>
            <a:off x="1323826" y="102306"/>
            <a:ext cx="4369113" cy="735842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공모 배경</a:t>
            </a:r>
            <a:endParaRPr lang="ko-KR" altLang="en-US" sz="3600" b="1" dirty="0">
              <a:solidFill>
                <a:schemeClr val="bg1">
                  <a:alpha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23825" y="839906"/>
            <a:ext cx="6000801" cy="414024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신재생 에너지 </a:t>
            </a:r>
            <a:r>
              <a:rPr lang="en-US" altLang="ko-K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태양광 에너지 </a:t>
            </a:r>
            <a:r>
              <a:rPr lang="en-US" altLang="ko-K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솔라로드</a:t>
            </a:r>
            <a:endParaRPr lang="ko-KR" altLang="en-US" sz="1600" b="1" dirty="0">
              <a:solidFill>
                <a:schemeClr val="bg1">
                  <a:alpha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2175650246"/>
              </p:ext>
            </p:extLst>
          </p:nvPr>
        </p:nvGraphicFramePr>
        <p:xfrm>
          <a:off x="2089804" y="1642184"/>
          <a:ext cx="8756536" cy="4075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579592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3859"/>
            </a:gs>
            <a:gs pos="100000">
              <a:srgbClr val="41A4A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23826" y="102306"/>
            <a:ext cx="4369113" cy="655372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활용 데이터 정의</a:t>
            </a:r>
            <a:endParaRPr lang="ko-KR" altLang="en-US" sz="3600" b="1" dirty="0">
              <a:solidFill>
                <a:schemeClr val="bg1">
                  <a:alpha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23826" y="838148"/>
            <a:ext cx="2710846" cy="461665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수집 경로 </a:t>
            </a:r>
            <a:r>
              <a:rPr lang="en-US" altLang="ko-K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</a:t>
            </a:r>
            <a:r>
              <a:rPr lang="ko-KR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종류</a:t>
            </a:r>
            <a:endParaRPr lang="ko-KR" altLang="en-US" sz="1600" b="1" dirty="0">
              <a:solidFill>
                <a:schemeClr val="bg1">
                  <a:alpha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174878947"/>
              </p:ext>
            </p:extLst>
          </p:nvPr>
        </p:nvGraphicFramePr>
        <p:xfrm>
          <a:off x="950602" y="1292503"/>
          <a:ext cx="10050190" cy="4579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28431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3859"/>
            </a:gs>
            <a:gs pos="100000">
              <a:srgbClr val="41A4A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23826" y="102306"/>
            <a:ext cx="4369113" cy="655372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활용 데이터 정의</a:t>
            </a:r>
            <a:endParaRPr lang="ko-KR" altLang="en-US" sz="3600" b="1" dirty="0">
              <a:solidFill>
                <a:schemeClr val="bg1">
                  <a:alpha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23826" y="838148"/>
            <a:ext cx="2710846" cy="414024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활용 변수 소개</a:t>
            </a:r>
            <a:endParaRPr lang="ko-KR" altLang="en-US" sz="1600" b="1" dirty="0">
              <a:solidFill>
                <a:schemeClr val="bg1">
                  <a:alpha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520611"/>
              </p:ext>
            </p:extLst>
          </p:nvPr>
        </p:nvGraphicFramePr>
        <p:xfrm>
          <a:off x="209124" y="1351777"/>
          <a:ext cx="5795752" cy="52587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8938">
                  <a:extLst>
                    <a:ext uri="{9D8B030D-6E8A-4147-A177-3AD203B41FA5}">
                      <a16:colId xmlns:a16="http://schemas.microsoft.com/office/drawing/2014/main" val="3740249084"/>
                    </a:ext>
                  </a:extLst>
                </a:gridCol>
                <a:gridCol w="1448938">
                  <a:extLst>
                    <a:ext uri="{9D8B030D-6E8A-4147-A177-3AD203B41FA5}">
                      <a16:colId xmlns:a16="http://schemas.microsoft.com/office/drawing/2014/main" val="1157290257"/>
                    </a:ext>
                  </a:extLst>
                </a:gridCol>
                <a:gridCol w="1448938">
                  <a:extLst>
                    <a:ext uri="{9D8B030D-6E8A-4147-A177-3AD203B41FA5}">
                      <a16:colId xmlns:a16="http://schemas.microsoft.com/office/drawing/2014/main" val="2725425193"/>
                    </a:ext>
                  </a:extLst>
                </a:gridCol>
                <a:gridCol w="1448938">
                  <a:extLst>
                    <a:ext uri="{9D8B030D-6E8A-4147-A177-3AD203B41FA5}">
                      <a16:colId xmlns:a16="http://schemas.microsoft.com/office/drawing/2014/main" val="317985817"/>
                    </a:ext>
                  </a:extLst>
                </a:gridCol>
              </a:tblGrid>
              <a:tr h="3503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인자</a:t>
                      </a:r>
                      <a:endParaRPr lang="ko-KR" altLang="en-US" sz="13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err="1" smtClean="0"/>
                        <a:t>변수명</a:t>
                      </a:r>
                      <a:endParaRPr lang="en-US" altLang="ko-KR" sz="1300" dirty="0" smtClean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err="1" smtClean="0"/>
                        <a:t>데이터타입</a:t>
                      </a:r>
                      <a:endParaRPr lang="ko-KR" altLang="en-US" sz="13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설명</a:t>
                      </a:r>
                      <a:endParaRPr lang="ko-KR" altLang="en-US" sz="1300" dirty="0"/>
                    </a:p>
                  </a:txBody>
                  <a:tcPr marL="86446" marR="86446" marT="43223" marB="43223"/>
                </a:tc>
                <a:extLst>
                  <a:ext uri="{0D108BD9-81ED-4DB2-BD59-A6C34878D82A}">
                    <a16:rowId xmlns:a16="http://schemas.microsoft.com/office/drawing/2014/main" val="2902241638"/>
                  </a:ext>
                </a:extLst>
              </a:tr>
              <a:tr h="3503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날짜</a:t>
                      </a:r>
                      <a:endParaRPr lang="ko-KR" altLang="en-US" sz="12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date</a:t>
                      </a:r>
                      <a:endParaRPr lang="ko-KR" altLang="en-US" sz="12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Numeric</a:t>
                      </a:r>
                      <a:endParaRPr lang="ko-KR" altLang="en-US" sz="12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yyyy</a:t>
                      </a:r>
                      <a:r>
                        <a:rPr lang="en-US" altLang="ko-KR" sz="1200" dirty="0" smtClean="0"/>
                        <a:t>-MM-</a:t>
                      </a:r>
                      <a:r>
                        <a:rPr lang="en-US" altLang="ko-KR" sz="1200" dirty="0" err="1" smtClean="0"/>
                        <a:t>dd</a:t>
                      </a:r>
                      <a:endParaRPr lang="ko-KR" altLang="en-US" sz="1200" dirty="0"/>
                    </a:p>
                  </a:txBody>
                  <a:tcPr marL="86446" marR="86446" marT="43223" marB="43223"/>
                </a:tc>
                <a:extLst>
                  <a:ext uri="{0D108BD9-81ED-4DB2-BD59-A6C34878D82A}">
                    <a16:rowId xmlns:a16="http://schemas.microsoft.com/office/drawing/2014/main" val="2592906943"/>
                  </a:ext>
                </a:extLst>
              </a:tr>
              <a:tr h="3503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일사량</a:t>
                      </a:r>
                      <a:endParaRPr lang="ko-KR" altLang="en-US" sz="12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solar</a:t>
                      </a:r>
                      <a:endParaRPr lang="ko-KR" altLang="en-US" sz="12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Numeric</a:t>
                      </a:r>
                      <a:endParaRPr lang="ko-KR" altLang="en-US" sz="1200" dirty="0" smtClean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일사량</a:t>
                      </a:r>
                      <a:r>
                        <a:rPr lang="en-US" altLang="ko-KR" sz="1200" dirty="0" smtClean="0"/>
                        <a:t>(kWh/m^2)</a:t>
                      </a:r>
                      <a:endParaRPr lang="ko-KR" altLang="en-US" sz="1200" dirty="0"/>
                    </a:p>
                  </a:txBody>
                  <a:tcPr marL="86446" marR="86446" marT="43223" marB="43223"/>
                </a:tc>
                <a:extLst>
                  <a:ext uri="{0D108BD9-81ED-4DB2-BD59-A6C34878D82A}">
                    <a16:rowId xmlns:a16="http://schemas.microsoft.com/office/drawing/2014/main" val="4195351757"/>
                  </a:ext>
                </a:extLst>
              </a:tr>
              <a:tr h="3503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온도</a:t>
                      </a:r>
                      <a:endParaRPr lang="ko-KR" altLang="en-US" sz="12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temp</a:t>
                      </a:r>
                      <a:endParaRPr lang="ko-KR" altLang="en-US" sz="12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Numeric</a:t>
                      </a:r>
                      <a:endParaRPr lang="ko-KR" altLang="en-US" sz="1200" dirty="0" smtClean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온도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en-US" altLang="ko-KR" sz="13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°C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marL="86446" marR="86446" marT="43223" marB="43223"/>
                </a:tc>
                <a:extLst>
                  <a:ext uri="{0D108BD9-81ED-4DB2-BD59-A6C34878D82A}">
                    <a16:rowId xmlns:a16="http://schemas.microsoft.com/office/drawing/2014/main" val="1709172032"/>
                  </a:ext>
                </a:extLst>
              </a:tr>
              <a:tr h="3503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습도</a:t>
                      </a:r>
                      <a:endParaRPr lang="en-US" altLang="ko-KR" sz="1200" dirty="0" smtClean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humid</a:t>
                      </a:r>
                      <a:endParaRPr lang="ko-KR" altLang="en-US" sz="12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Numeric</a:t>
                      </a:r>
                      <a:endParaRPr lang="ko-KR" altLang="en-US" sz="1200" dirty="0" smtClean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습도</a:t>
                      </a:r>
                      <a:r>
                        <a:rPr lang="en-US" altLang="ko-KR" sz="1200" dirty="0" smtClean="0"/>
                        <a:t>(%)</a:t>
                      </a:r>
                      <a:endParaRPr lang="ko-KR" altLang="en-US" sz="1200" dirty="0"/>
                    </a:p>
                  </a:txBody>
                  <a:tcPr marL="86446" marR="86446" marT="43223" marB="43223"/>
                </a:tc>
                <a:extLst>
                  <a:ext uri="{0D108BD9-81ED-4DB2-BD59-A6C34878D82A}">
                    <a16:rowId xmlns:a16="http://schemas.microsoft.com/office/drawing/2014/main" val="3955295385"/>
                  </a:ext>
                </a:extLst>
              </a:tr>
              <a:tr h="3503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강수량</a:t>
                      </a:r>
                      <a:endParaRPr lang="ko-KR" altLang="en-US" sz="12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rain</a:t>
                      </a:r>
                      <a:endParaRPr lang="ko-KR" altLang="en-US" sz="12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Numeric</a:t>
                      </a:r>
                      <a:endParaRPr lang="ko-KR" altLang="en-US" sz="1200" dirty="0" smtClean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강수량</a:t>
                      </a:r>
                      <a:r>
                        <a:rPr lang="en-US" altLang="ko-KR" sz="1200" dirty="0" smtClean="0"/>
                        <a:t>(mm)</a:t>
                      </a:r>
                      <a:endParaRPr lang="ko-KR" altLang="en-US" sz="1200" dirty="0"/>
                    </a:p>
                  </a:txBody>
                  <a:tcPr marL="86446" marR="86446" marT="43223" marB="43223"/>
                </a:tc>
                <a:extLst>
                  <a:ext uri="{0D108BD9-81ED-4DB2-BD59-A6C34878D82A}">
                    <a16:rowId xmlns:a16="http://schemas.microsoft.com/office/drawing/2014/main" val="2920851749"/>
                  </a:ext>
                </a:extLst>
              </a:tr>
              <a:tr h="3503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미세먼지</a:t>
                      </a:r>
                      <a:r>
                        <a:rPr lang="en-US" altLang="ko-KR" sz="1200" dirty="0" smtClean="0"/>
                        <a:t>(pm10)</a:t>
                      </a:r>
                      <a:endParaRPr lang="ko-KR" altLang="en-US" sz="12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pm10</a:t>
                      </a:r>
                      <a:endParaRPr lang="ko-KR" altLang="en-US" sz="12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Numeric</a:t>
                      </a:r>
                      <a:endParaRPr lang="ko-KR" altLang="en-US" sz="1200" dirty="0" smtClean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미세먼지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en-US" altLang="ko-KR" sz="13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µm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marL="86446" marR="86446" marT="43223" marB="43223"/>
                </a:tc>
                <a:extLst>
                  <a:ext uri="{0D108BD9-81ED-4DB2-BD59-A6C34878D82A}">
                    <a16:rowId xmlns:a16="http://schemas.microsoft.com/office/drawing/2014/main" val="649727436"/>
                  </a:ext>
                </a:extLst>
              </a:tr>
              <a:tr h="3539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자전거 도로 좌표</a:t>
                      </a:r>
                      <a:endParaRPr lang="ko-KR" altLang="en-US" sz="12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bike_</a:t>
                      </a:r>
                      <a:r>
                        <a:rPr lang="en-US" altLang="ko-KR" sz="1200" baseline="0" dirty="0" err="1" smtClean="0"/>
                        <a:t>location</a:t>
                      </a:r>
                      <a:endParaRPr lang="ko-KR" altLang="en-US" sz="12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Numeric</a:t>
                      </a:r>
                      <a:endParaRPr lang="ko-KR" altLang="en-US" sz="12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자전거 도로 좌표</a:t>
                      </a:r>
                      <a:endParaRPr lang="ko-KR" altLang="en-US" sz="1100" dirty="0"/>
                    </a:p>
                  </a:txBody>
                  <a:tcPr marL="86446" marR="86446" marT="43223" marB="43223"/>
                </a:tc>
                <a:extLst>
                  <a:ext uri="{0D108BD9-81ED-4DB2-BD59-A6C34878D82A}">
                    <a16:rowId xmlns:a16="http://schemas.microsoft.com/office/drawing/2014/main" val="140867212"/>
                  </a:ext>
                </a:extLst>
              </a:tr>
              <a:tr h="3503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자전거 도로</a:t>
                      </a:r>
                      <a:r>
                        <a:rPr lang="ko-KR" altLang="en-US" sz="1200" baseline="0" dirty="0" smtClean="0"/>
                        <a:t> 너비</a:t>
                      </a:r>
                      <a:endParaRPr lang="ko-KR" altLang="en-US" sz="12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bike_</a:t>
                      </a:r>
                      <a:r>
                        <a:rPr lang="en-US" altLang="ko-KR" sz="1200" baseline="0" dirty="0" err="1" smtClean="0"/>
                        <a:t>width</a:t>
                      </a:r>
                      <a:endParaRPr lang="ko-KR" altLang="en-US" sz="12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Numeric</a:t>
                      </a:r>
                      <a:endParaRPr lang="ko-KR" altLang="en-US" sz="12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자전거 도로 너비</a:t>
                      </a:r>
                      <a:r>
                        <a:rPr lang="en-US" altLang="ko-KR" sz="1100" dirty="0" smtClean="0"/>
                        <a:t>(m)</a:t>
                      </a:r>
                      <a:endParaRPr lang="ko-KR" altLang="en-US" sz="1100" dirty="0"/>
                    </a:p>
                  </a:txBody>
                  <a:tcPr marL="86446" marR="86446" marT="43223" marB="43223"/>
                </a:tc>
                <a:extLst>
                  <a:ext uri="{0D108BD9-81ED-4DB2-BD59-A6C34878D82A}">
                    <a16:rowId xmlns:a16="http://schemas.microsoft.com/office/drawing/2014/main" val="2982494453"/>
                  </a:ext>
                </a:extLst>
              </a:tr>
              <a:tr h="3503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자전거 도로 길이</a:t>
                      </a:r>
                      <a:endParaRPr lang="ko-KR" altLang="en-US" sz="12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bike_length</a:t>
                      </a:r>
                      <a:endParaRPr lang="ko-KR" altLang="en-US" sz="12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Numeric</a:t>
                      </a:r>
                      <a:endParaRPr lang="ko-KR" altLang="en-US" sz="12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자전거 도로 길이</a:t>
                      </a:r>
                      <a:r>
                        <a:rPr lang="en-US" altLang="ko-KR" sz="1100" dirty="0" smtClean="0"/>
                        <a:t>(m)</a:t>
                      </a:r>
                      <a:endParaRPr lang="ko-KR" altLang="en-US" sz="1100" dirty="0"/>
                    </a:p>
                  </a:txBody>
                  <a:tcPr marL="86446" marR="86446" marT="43223" marB="43223"/>
                </a:tc>
                <a:extLst>
                  <a:ext uri="{0D108BD9-81ED-4DB2-BD59-A6C34878D82A}">
                    <a16:rowId xmlns:a16="http://schemas.microsoft.com/office/drawing/2014/main" val="228815773"/>
                  </a:ext>
                </a:extLst>
              </a:tr>
              <a:tr h="3503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보안등 개수</a:t>
                      </a:r>
                      <a:endParaRPr lang="ko-KR" altLang="en-US" sz="12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security</a:t>
                      </a:r>
                      <a:r>
                        <a:rPr lang="en-US" altLang="ko-KR" sz="1200" baseline="0" dirty="0" err="1" smtClean="0"/>
                        <a:t>_light</a:t>
                      </a:r>
                      <a:endParaRPr lang="ko-KR" altLang="en-US" sz="12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Numeric</a:t>
                      </a:r>
                      <a:endParaRPr lang="ko-KR" altLang="en-US" sz="12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보안등 개수</a:t>
                      </a:r>
                      <a:endParaRPr lang="ko-KR" altLang="en-US" sz="1200" dirty="0"/>
                    </a:p>
                  </a:txBody>
                  <a:tcPr marL="86446" marR="86446" marT="43223" marB="43223"/>
                </a:tc>
                <a:extLst>
                  <a:ext uri="{0D108BD9-81ED-4DB2-BD59-A6C34878D82A}">
                    <a16:rowId xmlns:a16="http://schemas.microsoft.com/office/drawing/2014/main" val="2360384707"/>
                  </a:ext>
                </a:extLst>
              </a:tr>
              <a:tr h="3503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공원 면적</a:t>
                      </a:r>
                      <a:endParaRPr lang="ko-KR" altLang="en-US" sz="12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park_area</a:t>
                      </a:r>
                      <a:endParaRPr lang="ko-KR" altLang="en-US" sz="12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Numeric</a:t>
                      </a:r>
                      <a:endParaRPr lang="ko-KR" altLang="en-US" sz="12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공원 면적</a:t>
                      </a:r>
                      <a:r>
                        <a:rPr lang="en-US" altLang="ko-KR" sz="1200" dirty="0" smtClean="0"/>
                        <a:t>(m^2)</a:t>
                      </a:r>
                      <a:endParaRPr lang="ko-KR" altLang="en-US" sz="1200" dirty="0"/>
                    </a:p>
                  </a:txBody>
                  <a:tcPr marL="86446" marR="86446" marT="43223" marB="43223"/>
                </a:tc>
                <a:extLst>
                  <a:ext uri="{0D108BD9-81ED-4DB2-BD59-A6C34878D82A}">
                    <a16:rowId xmlns:a16="http://schemas.microsoft.com/office/drawing/2014/main" val="1572605167"/>
                  </a:ext>
                </a:extLst>
              </a:tr>
              <a:tr h="3503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직장 인구 밀도</a:t>
                      </a:r>
                      <a:endParaRPr lang="ko-KR" altLang="en-US" sz="12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work</a:t>
                      </a:r>
                      <a:r>
                        <a:rPr lang="en-US" altLang="ko-KR" sz="1200" baseline="0" dirty="0" err="1" smtClean="0"/>
                        <a:t>ing_pop</a:t>
                      </a:r>
                      <a:endParaRPr lang="ko-KR" altLang="en-US" sz="12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Numeric</a:t>
                      </a:r>
                      <a:endParaRPr lang="ko-KR" altLang="en-US" sz="12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직장 인구 밀도</a:t>
                      </a:r>
                      <a:r>
                        <a:rPr lang="en-US" altLang="ko-KR" sz="1000" dirty="0" smtClean="0"/>
                        <a:t>(km^2)</a:t>
                      </a:r>
                      <a:endParaRPr lang="ko-KR" altLang="en-US" sz="1000" dirty="0"/>
                    </a:p>
                  </a:txBody>
                  <a:tcPr marL="86446" marR="86446" marT="43223" marB="43223"/>
                </a:tc>
                <a:extLst>
                  <a:ext uri="{0D108BD9-81ED-4DB2-BD59-A6C34878D82A}">
                    <a16:rowId xmlns:a16="http://schemas.microsoft.com/office/drawing/2014/main" val="3726488262"/>
                  </a:ext>
                </a:extLst>
              </a:tr>
              <a:tr h="3503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거주 인구 밀도</a:t>
                      </a:r>
                      <a:endParaRPr lang="ko-KR" altLang="en-US" sz="12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resident</a:t>
                      </a:r>
                      <a:r>
                        <a:rPr lang="en-US" altLang="ko-KR" sz="1200" baseline="0" dirty="0" err="1" smtClean="0"/>
                        <a:t>_pop</a:t>
                      </a:r>
                      <a:endParaRPr lang="ko-KR" altLang="en-US" sz="12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Numeric</a:t>
                      </a:r>
                      <a:endParaRPr lang="ko-KR" altLang="en-US" sz="12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거주 인구 밀도</a:t>
                      </a:r>
                      <a:r>
                        <a:rPr lang="en-US" altLang="ko-KR" sz="1000" dirty="0" smtClean="0"/>
                        <a:t>(km^2)</a:t>
                      </a:r>
                      <a:endParaRPr lang="ko-KR" altLang="en-US" sz="1000" dirty="0" smtClean="0"/>
                    </a:p>
                  </a:txBody>
                  <a:tcPr marL="86446" marR="86446" marT="43223" marB="43223"/>
                </a:tc>
                <a:extLst>
                  <a:ext uri="{0D108BD9-81ED-4DB2-BD59-A6C34878D82A}">
                    <a16:rowId xmlns:a16="http://schemas.microsoft.com/office/drawing/2014/main" val="4227854815"/>
                  </a:ext>
                </a:extLst>
              </a:tr>
              <a:tr h="3503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유동 인구 밀도</a:t>
                      </a:r>
                      <a:endParaRPr lang="ko-KR" altLang="en-US" sz="12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floating</a:t>
                      </a:r>
                      <a:r>
                        <a:rPr lang="en-US" altLang="ko-KR" sz="1200" baseline="0" dirty="0" err="1" smtClean="0"/>
                        <a:t>_pop</a:t>
                      </a:r>
                      <a:endParaRPr lang="ko-KR" altLang="en-US" sz="12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Numeric</a:t>
                      </a:r>
                      <a:endParaRPr lang="ko-KR" altLang="en-US" sz="12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유동 인구 밀도</a:t>
                      </a:r>
                      <a:r>
                        <a:rPr lang="en-US" altLang="ko-KR" sz="1000" dirty="0" smtClean="0"/>
                        <a:t>(km^2)</a:t>
                      </a:r>
                      <a:endParaRPr lang="ko-KR" altLang="en-US" sz="1000" dirty="0" smtClean="0"/>
                    </a:p>
                  </a:txBody>
                  <a:tcPr marL="86446" marR="86446" marT="43223" marB="43223"/>
                </a:tc>
                <a:extLst>
                  <a:ext uri="{0D108BD9-81ED-4DB2-BD59-A6C34878D82A}">
                    <a16:rowId xmlns:a16="http://schemas.microsoft.com/office/drawing/2014/main" val="3332499907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962892"/>
              </p:ext>
            </p:extLst>
          </p:nvPr>
        </p:nvGraphicFramePr>
        <p:xfrm>
          <a:off x="6168273" y="1351773"/>
          <a:ext cx="5850904" cy="5258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2726">
                  <a:extLst>
                    <a:ext uri="{9D8B030D-6E8A-4147-A177-3AD203B41FA5}">
                      <a16:colId xmlns:a16="http://schemas.microsoft.com/office/drawing/2014/main" val="3740249084"/>
                    </a:ext>
                  </a:extLst>
                </a:gridCol>
                <a:gridCol w="1462726">
                  <a:extLst>
                    <a:ext uri="{9D8B030D-6E8A-4147-A177-3AD203B41FA5}">
                      <a16:colId xmlns:a16="http://schemas.microsoft.com/office/drawing/2014/main" val="1157290257"/>
                    </a:ext>
                  </a:extLst>
                </a:gridCol>
                <a:gridCol w="1462726">
                  <a:extLst>
                    <a:ext uri="{9D8B030D-6E8A-4147-A177-3AD203B41FA5}">
                      <a16:colId xmlns:a16="http://schemas.microsoft.com/office/drawing/2014/main" val="2725425193"/>
                    </a:ext>
                  </a:extLst>
                </a:gridCol>
                <a:gridCol w="1462726">
                  <a:extLst>
                    <a:ext uri="{9D8B030D-6E8A-4147-A177-3AD203B41FA5}">
                      <a16:colId xmlns:a16="http://schemas.microsoft.com/office/drawing/2014/main" val="317985817"/>
                    </a:ext>
                  </a:extLst>
                </a:gridCol>
              </a:tblGrid>
              <a:tr h="3505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인자</a:t>
                      </a:r>
                      <a:endParaRPr lang="ko-KR" altLang="en-US" sz="13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err="1" smtClean="0"/>
                        <a:t>변수명</a:t>
                      </a:r>
                      <a:endParaRPr lang="en-US" altLang="ko-KR" sz="1300" dirty="0" smtClean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err="1" smtClean="0"/>
                        <a:t>데이터타입</a:t>
                      </a:r>
                      <a:endParaRPr lang="ko-KR" altLang="en-US" sz="13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설명</a:t>
                      </a:r>
                      <a:endParaRPr lang="ko-KR" altLang="en-US" sz="1300" dirty="0"/>
                    </a:p>
                  </a:txBody>
                  <a:tcPr marL="86446" marR="86446" marT="43223" marB="43223"/>
                </a:tc>
                <a:extLst>
                  <a:ext uri="{0D108BD9-81ED-4DB2-BD59-A6C34878D82A}">
                    <a16:rowId xmlns:a16="http://schemas.microsoft.com/office/drawing/2014/main" val="2902241638"/>
                  </a:ext>
                </a:extLst>
              </a:tr>
              <a:tr h="3505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지역구</a:t>
                      </a:r>
                      <a:endParaRPr lang="ko-KR" altLang="en-US" sz="13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err="1" smtClean="0"/>
                        <a:t>gu</a:t>
                      </a:r>
                      <a:endParaRPr lang="ko-KR" altLang="en-US" sz="13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Factor</a:t>
                      </a:r>
                      <a:endParaRPr lang="ko-KR" altLang="en-US" sz="13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서울 </a:t>
                      </a:r>
                      <a:r>
                        <a:rPr lang="en-US" altLang="ko-KR" sz="1300" dirty="0" smtClean="0"/>
                        <a:t>25</a:t>
                      </a:r>
                      <a:r>
                        <a:rPr lang="ko-KR" altLang="en-US" sz="1300" dirty="0" smtClean="0"/>
                        <a:t>개 구</a:t>
                      </a:r>
                      <a:endParaRPr lang="ko-KR" altLang="en-US" sz="1300" dirty="0"/>
                    </a:p>
                  </a:txBody>
                  <a:tcPr marL="86446" marR="86446" marT="43223" marB="43223"/>
                </a:tc>
                <a:extLst>
                  <a:ext uri="{0D108BD9-81ED-4DB2-BD59-A6C34878D82A}">
                    <a16:rowId xmlns:a16="http://schemas.microsoft.com/office/drawing/2014/main" val="2592906943"/>
                  </a:ext>
                </a:extLst>
              </a:tr>
              <a:tr h="3505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지하철 역</a:t>
                      </a:r>
                      <a:endParaRPr lang="ko-KR" altLang="en-US" sz="13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err="1" smtClean="0"/>
                        <a:t>sub_st</a:t>
                      </a:r>
                      <a:endParaRPr lang="ko-KR" altLang="en-US" sz="13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smtClean="0"/>
                        <a:t>Numeric</a:t>
                      </a:r>
                      <a:endParaRPr lang="ko-KR" altLang="en-US" sz="1300" dirty="0" smtClean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지하철 역 개수</a:t>
                      </a:r>
                      <a:endParaRPr lang="ko-KR" altLang="en-US" sz="1300" dirty="0"/>
                    </a:p>
                  </a:txBody>
                  <a:tcPr marL="86446" marR="86446" marT="43223" marB="43223"/>
                </a:tc>
                <a:extLst>
                  <a:ext uri="{0D108BD9-81ED-4DB2-BD59-A6C34878D82A}">
                    <a16:rowId xmlns:a16="http://schemas.microsoft.com/office/drawing/2014/main" val="4195351757"/>
                  </a:ext>
                </a:extLst>
              </a:tr>
              <a:tr h="3505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버스 정류장</a:t>
                      </a:r>
                      <a:endParaRPr lang="ko-KR" altLang="en-US" sz="13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err="1" smtClean="0"/>
                        <a:t>bus_st</a:t>
                      </a:r>
                      <a:endParaRPr lang="ko-KR" altLang="en-US" sz="13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smtClean="0"/>
                        <a:t>Numeric</a:t>
                      </a:r>
                      <a:endParaRPr lang="ko-KR" altLang="en-US" sz="1300" dirty="0" smtClean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버스 정류장 개수</a:t>
                      </a:r>
                      <a:endParaRPr lang="ko-KR" altLang="en-US" sz="1300" dirty="0"/>
                    </a:p>
                  </a:txBody>
                  <a:tcPr marL="86446" marR="86446" marT="43223" marB="43223"/>
                </a:tc>
                <a:extLst>
                  <a:ext uri="{0D108BD9-81ED-4DB2-BD59-A6C34878D82A}">
                    <a16:rowId xmlns:a16="http://schemas.microsoft.com/office/drawing/2014/main" val="1709172032"/>
                  </a:ext>
                </a:extLst>
              </a:tr>
              <a:tr h="3505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발전량</a:t>
                      </a:r>
                      <a:endParaRPr lang="en-US" altLang="ko-KR" sz="1300" dirty="0" smtClean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gen</a:t>
                      </a:r>
                      <a:endParaRPr lang="ko-KR" altLang="en-US" sz="13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smtClean="0"/>
                        <a:t>Numeric</a:t>
                      </a:r>
                      <a:endParaRPr lang="ko-KR" altLang="en-US" sz="1300" dirty="0" smtClean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발전량</a:t>
                      </a:r>
                      <a:r>
                        <a:rPr lang="en-US" altLang="ko-KR" sz="1200" dirty="0" smtClean="0"/>
                        <a:t>(kWh/m^2)</a:t>
                      </a:r>
                      <a:endParaRPr lang="ko-KR" altLang="en-US" sz="1200" dirty="0"/>
                    </a:p>
                  </a:txBody>
                  <a:tcPr marL="86446" marR="86446" marT="43223" marB="43223"/>
                </a:tc>
                <a:extLst>
                  <a:ext uri="{0D108BD9-81ED-4DB2-BD59-A6C34878D82A}">
                    <a16:rowId xmlns:a16="http://schemas.microsoft.com/office/drawing/2014/main" val="3955295385"/>
                  </a:ext>
                </a:extLst>
              </a:tr>
              <a:tr h="350587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 dirty="0" smtClean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6446" marR="86446" marT="43223" marB="43223"/>
                </a:tc>
                <a:extLst>
                  <a:ext uri="{0D108BD9-81ED-4DB2-BD59-A6C34878D82A}">
                    <a16:rowId xmlns:a16="http://schemas.microsoft.com/office/drawing/2014/main" val="2920851749"/>
                  </a:ext>
                </a:extLst>
              </a:tr>
              <a:tr h="350587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 dirty="0" smtClean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86446" marR="86446" marT="43223" marB="43223"/>
                </a:tc>
                <a:extLst>
                  <a:ext uri="{0D108BD9-81ED-4DB2-BD59-A6C34878D82A}">
                    <a16:rowId xmlns:a16="http://schemas.microsoft.com/office/drawing/2014/main" val="649727436"/>
                  </a:ext>
                </a:extLst>
              </a:tr>
              <a:tr h="350587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6446" marR="86446" marT="43223" marB="43223"/>
                </a:tc>
                <a:extLst>
                  <a:ext uri="{0D108BD9-81ED-4DB2-BD59-A6C34878D82A}">
                    <a16:rowId xmlns:a16="http://schemas.microsoft.com/office/drawing/2014/main" val="140867212"/>
                  </a:ext>
                </a:extLst>
              </a:tr>
              <a:tr h="350587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6446" marR="86446" marT="43223" marB="43223"/>
                </a:tc>
                <a:extLst>
                  <a:ext uri="{0D108BD9-81ED-4DB2-BD59-A6C34878D82A}">
                    <a16:rowId xmlns:a16="http://schemas.microsoft.com/office/drawing/2014/main" val="2982494453"/>
                  </a:ext>
                </a:extLst>
              </a:tr>
              <a:tr h="350587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6446" marR="86446" marT="43223" marB="43223"/>
                </a:tc>
                <a:extLst>
                  <a:ext uri="{0D108BD9-81ED-4DB2-BD59-A6C34878D82A}">
                    <a16:rowId xmlns:a16="http://schemas.microsoft.com/office/drawing/2014/main" val="228815773"/>
                  </a:ext>
                </a:extLst>
              </a:tr>
              <a:tr h="350587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6446" marR="86446" marT="43223" marB="43223"/>
                </a:tc>
                <a:extLst>
                  <a:ext uri="{0D108BD9-81ED-4DB2-BD59-A6C34878D82A}">
                    <a16:rowId xmlns:a16="http://schemas.microsoft.com/office/drawing/2014/main" val="2360384707"/>
                  </a:ext>
                </a:extLst>
              </a:tr>
              <a:tr h="350587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6446" marR="86446" marT="43223" marB="43223"/>
                </a:tc>
                <a:extLst>
                  <a:ext uri="{0D108BD9-81ED-4DB2-BD59-A6C34878D82A}">
                    <a16:rowId xmlns:a16="http://schemas.microsoft.com/office/drawing/2014/main" val="1572605167"/>
                  </a:ext>
                </a:extLst>
              </a:tr>
              <a:tr h="350587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6446" marR="86446" marT="43223" marB="43223"/>
                </a:tc>
                <a:extLst>
                  <a:ext uri="{0D108BD9-81ED-4DB2-BD59-A6C34878D82A}">
                    <a16:rowId xmlns:a16="http://schemas.microsoft.com/office/drawing/2014/main" val="3726488262"/>
                  </a:ext>
                </a:extLst>
              </a:tr>
              <a:tr h="350587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6446" marR="86446" marT="43223" marB="43223"/>
                </a:tc>
                <a:extLst>
                  <a:ext uri="{0D108BD9-81ED-4DB2-BD59-A6C34878D82A}">
                    <a16:rowId xmlns:a16="http://schemas.microsoft.com/office/drawing/2014/main" val="4227854815"/>
                  </a:ext>
                </a:extLst>
              </a:tr>
              <a:tr h="350587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86446" marR="86446" marT="43223" marB="4322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6446" marR="86446" marT="43223" marB="43223"/>
                </a:tc>
                <a:extLst>
                  <a:ext uri="{0D108BD9-81ED-4DB2-BD59-A6C34878D82A}">
                    <a16:rowId xmlns:a16="http://schemas.microsoft.com/office/drawing/2014/main" val="3332499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84962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3859"/>
            </a:gs>
            <a:gs pos="100000">
              <a:srgbClr val="41A4A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23826" y="102306"/>
            <a:ext cx="4369113" cy="816249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endParaRPr lang="ko-KR" altLang="en-US" sz="3600" b="1" dirty="0">
              <a:solidFill>
                <a:schemeClr val="bg1">
                  <a:alpha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23826" y="791982"/>
            <a:ext cx="4019699" cy="414024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처리 계획</a:t>
            </a:r>
            <a:endParaRPr lang="ko-KR" altLang="en-US" b="1" dirty="0">
              <a:solidFill>
                <a:schemeClr val="bg1">
                  <a:alpha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23826" y="102306"/>
            <a:ext cx="4369113" cy="655372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처리 방안 </a:t>
            </a:r>
            <a:endParaRPr lang="ko-KR" altLang="en-US" sz="3600" b="1" dirty="0">
              <a:solidFill>
                <a:schemeClr val="bg1">
                  <a:alpha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340171" y="1559757"/>
            <a:ext cx="11656359" cy="5165371"/>
            <a:chOff x="1245779" y="1870925"/>
            <a:chExt cx="9364252" cy="4712947"/>
          </a:xfrm>
        </p:grpSpPr>
        <p:grpSp>
          <p:nvGrpSpPr>
            <p:cNvPr id="37" name="그룹 36"/>
            <p:cNvGrpSpPr/>
            <p:nvPr/>
          </p:nvGrpSpPr>
          <p:grpSpPr>
            <a:xfrm>
              <a:off x="1245779" y="1870925"/>
              <a:ext cx="7838813" cy="4450113"/>
              <a:chOff x="264564" y="1674869"/>
              <a:chExt cx="10927291" cy="5248114"/>
            </a:xfrm>
          </p:grpSpPr>
          <p:sp>
            <p:nvSpPr>
              <p:cNvPr id="15" name="모서리가 둥근 직사각형 14"/>
              <p:cNvSpPr/>
              <p:nvPr/>
            </p:nvSpPr>
            <p:spPr>
              <a:xfrm>
                <a:off x="373361" y="1674869"/>
                <a:ext cx="2069527" cy="67316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tx1"/>
                    </a:solidFill>
                  </a:rPr>
                  <a:t>과거 </a:t>
                </a:r>
                <a:r>
                  <a:rPr lang="en-US" altLang="ko-KR" sz="1400" dirty="0" smtClean="0">
                    <a:solidFill>
                      <a:schemeClr val="tx1"/>
                    </a:solidFill>
                  </a:rPr>
                  <a:t>9</a:t>
                </a:r>
                <a:r>
                  <a:rPr lang="ko-KR" altLang="en-US" sz="1400" dirty="0" smtClean="0">
                    <a:solidFill>
                      <a:schemeClr val="tx1"/>
                    </a:solidFill>
                  </a:rPr>
                  <a:t>년치 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400" dirty="0" smtClean="0">
                    <a:solidFill>
                      <a:schemeClr val="tx1"/>
                    </a:solidFill>
                  </a:rPr>
                  <a:t>서울 기상 데이터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모서리가 둥근 직사각형 18"/>
              <p:cNvSpPr/>
              <p:nvPr/>
            </p:nvSpPr>
            <p:spPr>
              <a:xfrm>
                <a:off x="3899483" y="3347976"/>
                <a:ext cx="2485000" cy="67316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tx1"/>
                    </a:solidFill>
                  </a:rPr>
                  <a:t>미래 </a:t>
                </a:r>
                <a:r>
                  <a:rPr lang="en-US" altLang="ko-KR" sz="1400" dirty="0" smtClean="0">
                    <a:solidFill>
                      <a:schemeClr val="tx1"/>
                    </a:solidFill>
                  </a:rPr>
                  <a:t>3</a:t>
                </a:r>
                <a:r>
                  <a:rPr lang="ko-KR" altLang="en-US" sz="1400" dirty="0" smtClean="0">
                    <a:solidFill>
                      <a:schemeClr val="tx1"/>
                    </a:solidFill>
                  </a:rPr>
                  <a:t>년치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400" dirty="0" smtClean="0">
                    <a:solidFill>
                      <a:schemeClr val="tx1"/>
                    </a:solidFill>
                  </a:rPr>
                  <a:t>서울 일사량 예측 데이터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모서리가 둥근 직사각형 21"/>
              <p:cNvSpPr/>
              <p:nvPr/>
            </p:nvSpPr>
            <p:spPr>
              <a:xfrm>
                <a:off x="3886601" y="1704984"/>
                <a:ext cx="2475054" cy="67316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tx1"/>
                    </a:solidFill>
                  </a:rPr>
                  <a:t>서울시 자전거 도로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400" dirty="0" smtClean="0">
                    <a:solidFill>
                      <a:schemeClr val="tx1"/>
                    </a:solidFill>
                  </a:rPr>
                  <a:t> 폭</a:t>
                </a:r>
                <a:r>
                  <a:rPr lang="en-US" altLang="ko-KR" sz="1400" dirty="0" smtClean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400" dirty="0" smtClean="0">
                    <a:solidFill>
                      <a:schemeClr val="tx1"/>
                    </a:solidFill>
                  </a:rPr>
                  <a:t>길이 데이터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모서리가 둥근 직사각형 22"/>
              <p:cNvSpPr/>
              <p:nvPr/>
            </p:nvSpPr>
            <p:spPr>
              <a:xfrm>
                <a:off x="3886601" y="2526480"/>
                <a:ext cx="2475054" cy="67316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tx1"/>
                    </a:solidFill>
                  </a:rPr>
                  <a:t>서울시 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400" dirty="0" smtClean="0">
                    <a:solidFill>
                      <a:schemeClr val="tx1"/>
                    </a:solidFill>
                  </a:rPr>
                  <a:t>빌딩 높이 데이터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왼쪽 중괄호 23"/>
              <p:cNvSpPr/>
              <p:nvPr/>
            </p:nvSpPr>
            <p:spPr>
              <a:xfrm flipH="1">
                <a:off x="6498077" y="1841885"/>
                <a:ext cx="618890" cy="2027591"/>
              </a:xfrm>
              <a:prstGeom prst="leftBrace">
                <a:avLst>
                  <a:gd name="adj1" fmla="val 57235"/>
                  <a:gd name="adj2" fmla="val 50017"/>
                </a:avLst>
              </a:prstGeom>
              <a:ln w="1016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/>
              </a:p>
            </p:txBody>
          </p:sp>
          <p:sp>
            <p:nvSpPr>
              <p:cNvPr id="25" name="모서리가 둥근 직사각형 24"/>
              <p:cNvSpPr/>
              <p:nvPr/>
            </p:nvSpPr>
            <p:spPr>
              <a:xfrm>
                <a:off x="7925875" y="2519100"/>
                <a:ext cx="2754475" cy="67316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tx1"/>
                    </a:solidFill>
                  </a:rPr>
                  <a:t>서울시 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400" dirty="0" smtClean="0">
                    <a:solidFill>
                      <a:schemeClr val="tx1"/>
                    </a:solidFill>
                  </a:rPr>
                  <a:t>구별 </a:t>
                </a:r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솔라로드</a:t>
                </a:r>
                <a:r>
                  <a:rPr lang="ko-KR" altLang="en-US" sz="1400" dirty="0" smtClean="0">
                    <a:solidFill>
                      <a:schemeClr val="tx1"/>
                    </a:solidFill>
                  </a:rPr>
                  <a:t> 발전량 산출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3904079" y="4181538"/>
                <a:ext cx="2475054" cy="67316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tx1"/>
                    </a:solidFill>
                  </a:rPr>
                  <a:t>미래 </a:t>
                </a:r>
                <a:r>
                  <a:rPr lang="en-US" altLang="ko-KR" sz="1400" dirty="0" smtClean="0">
                    <a:solidFill>
                      <a:schemeClr val="tx1"/>
                    </a:solidFill>
                  </a:rPr>
                  <a:t>3</a:t>
                </a:r>
                <a:r>
                  <a:rPr lang="ko-KR" altLang="en-US" sz="1400" dirty="0" smtClean="0">
                    <a:solidFill>
                      <a:schemeClr val="tx1"/>
                    </a:solidFill>
                  </a:rPr>
                  <a:t>년치 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400" dirty="0" smtClean="0">
                    <a:solidFill>
                      <a:schemeClr val="tx1"/>
                    </a:solidFill>
                  </a:rPr>
                  <a:t>서울 기상 예측 데이터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0" name="꺾인 연결선 29"/>
              <p:cNvCxnSpPr>
                <a:stCxn id="15" idx="2"/>
                <a:endCxn id="26" idx="1"/>
              </p:cNvCxnSpPr>
              <p:nvPr/>
            </p:nvCxnSpPr>
            <p:spPr>
              <a:xfrm rot="16200000" flipH="1">
                <a:off x="1571056" y="2185096"/>
                <a:ext cx="2170089" cy="2495955"/>
              </a:xfrm>
              <a:prstGeom prst="bentConnector2">
                <a:avLst/>
              </a:prstGeom>
              <a:ln w="127000">
                <a:solidFill>
                  <a:schemeClr val="accent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모서리가 둥근 직사각형 33"/>
              <p:cNvSpPr/>
              <p:nvPr/>
            </p:nvSpPr>
            <p:spPr>
              <a:xfrm>
                <a:off x="264564" y="4878255"/>
                <a:ext cx="2287121" cy="67316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tx1"/>
                    </a:solidFill>
                  </a:rPr>
                  <a:t>서울시 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400" dirty="0" smtClean="0">
                    <a:solidFill>
                      <a:schemeClr val="tx1"/>
                    </a:solidFill>
                  </a:rPr>
                  <a:t>공원</a:t>
                </a:r>
                <a:r>
                  <a:rPr lang="en-US" altLang="ko-KR" sz="1400" dirty="0" smtClean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400" dirty="0" smtClean="0">
                    <a:solidFill>
                      <a:schemeClr val="tx1"/>
                    </a:solidFill>
                  </a:rPr>
                  <a:t>보안등 데이터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264565" y="5652658"/>
                <a:ext cx="2287121" cy="1270325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tx1"/>
                    </a:solidFill>
                  </a:rPr>
                  <a:t>서울시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400" dirty="0" smtClean="0">
                    <a:solidFill>
                      <a:schemeClr val="tx1"/>
                    </a:solidFill>
                  </a:rPr>
                  <a:t>직장 인구 밀도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400" dirty="0" smtClean="0">
                    <a:solidFill>
                      <a:schemeClr val="tx1"/>
                    </a:solidFill>
                  </a:rPr>
                  <a:t>거주 인구 밀도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400" dirty="0" smtClean="0">
                    <a:solidFill>
                      <a:schemeClr val="tx1"/>
                    </a:solidFill>
                  </a:rPr>
                  <a:t>유동 인구 밀도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8908776" y="4395058"/>
                <a:ext cx="2283079" cy="596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b="1" dirty="0" smtClean="0">
                    <a:solidFill>
                      <a:schemeClr val="bg1"/>
                    </a:solidFill>
                  </a:rPr>
                  <a:t>비지도 학습</a:t>
                </a:r>
                <a:endParaRPr lang="en-US" altLang="ko-KR" sz="1500" b="1" dirty="0" smtClean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altLang="ko-KR" sz="1500" b="1" dirty="0" smtClean="0">
                    <a:solidFill>
                      <a:schemeClr val="bg1"/>
                    </a:solidFill>
                  </a:rPr>
                  <a:t>(K means)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1477642" y="3777057"/>
                <a:ext cx="2283079" cy="596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b="1" dirty="0" smtClean="0">
                    <a:solidFill>
                      <a:schemeClr val="bg1"/>
                    </a:solidFill>
                  </a:rPr>
                  <a:t>회귀분석</a:t>
                </a:r>
                <a:endParaRPr lang="en-US" altLang="ko-KR" sz="1500" b="1" dirty="0" smtClean="0">
                  <a:solidFill>
                    <a:schemeClr val="bg1"/>
                  </a:solidFill>
                </a:endParaRPr>
              </a:p>
              <a:p>
                <a:pPr algn="ctr"/>
                <a:r>
                  <a:rPr lang="ko-KR" altLang="en-US" sz="1500" b="1" dirty="0" err="1" smtClean="0">
                    <a:solidFill>
                      <a:schemeClr val="bg1"/>
                    </a:solidFill>
                  </a:rPr>
                  <a:t>시계열분석</a:t>
                </a:r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6791439" y="1812487"/>
                <a:ext cx="2283079" cy="3477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b="1" dirty="0" smtClean="0">
                    <a:solidFill>
                      <a:schemeClr val="bg1"/>
                    </a:solidFill>
                  </a:rPr>
                  <a:t>발전량 산출 모델</a:t>
                </a:r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8" name="모서리가 둥근 직사각형 37"/>
            <p:cNvSpPr/>
            <p:nvPr/>
          </p:nvSpPr>
          <p:spPr>
            <a:xfrm>
              <a:off x="8969339" y="3395237"/>
              <a:ext cx="1640692" cy="121723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</a:rPr>
                <a:t>서울시 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b="1" dirty="0" err="1" smtClean="0">
                  <a:solidFill>
                    <a:schemeClr val="tx1"/>
                  </a:solidFill>
                </a:rPr>
                <a:t>솔라로드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 최종 입지 선정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꺾인 연결선 40"/>
            <p:cNvCxnSpPr>
              <a:stCxn id="25" idx="2"/>
              <a:endCxn id="38" idx="1"/>
            </p:cNvCxnSpPr>
            <p:nvPr/>
          </p:nvCxnSpPr>
          <p:spPr>
            <a:xfrm rot="16200000" flipH="1">
              <a:off x="7926377" y="2960894"/>
              <a:ext cx="846266" cy="1239657"/>
            </a:xfrm>
            <a:prstGeom prst="bentConnector2">
              <a:avLst/>
            </a:prstGeom>
            <a:ln w="1270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꺾인 연결선 43"/>
            <p:cNvCxnSpPr>
              <a:stCxn id="26" idx="3"/>
              <a:endCxn id="38" idx="1"/>
            </p:cNvCxnSpPr>
            <p:nvPr/>
          </p:nvCxnSpPr>
          <p:spPr>
            <a:xfrm flipV="1">
              <a:off x="5632132" y="4003855"/>
              <a:ext cx="3337206" cy="277989"/>
            </a:xfrm>
            <a:prstGeom prst="bentConnector3">
              <a:avLst>
                <a:gd name="adj1" fmla="val 56699"/>
              </a:avLst>
            </a:prstGeom>
            <a:ln w="1270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꺾인 연결선 47"/>
            <p:cNvCxnSpPr>
              <a:stCxn id="34" idx="3"/>
              <a:endCxn id="38" idx="1"/>
            </p:cNvCxnSpPr>
            <p:nvPr/>
          </p:nvCxnSpPr>
          <p:spPr>
            <a:xfrm flipV="1">
              <a:off x="2886471" y="4003855"/>
              <a:ext cx="6082868" cy="868768"/>
            </a:xfrm>
            <a:prstGeom prst="bentConnector3">
              <a:avLst>
                <a:gd name="adj1" fmla="val 76516"/>
              </a:avLst>
            </a:prstGeom>
            <a:ln w="1270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꺾인 연결선 49"/>
            <p:cNvCxnSpPr>
              <a:stCxn id="35" idx="3"/>
              <a:endCxn id="38" idx="1"/>
            </p:cNvCxnSpPr>
            <p:nvPr/>
          </p:nvCxnSpPr>
          <p:spPr>
            <a:xfrm flipV="1">
              <a:off x="2886471" y="4003855"/>
              <a:ext cx="6082867" cy="1778600"/>
            </a:xfrm>
            <a:prstGeom prst="bentConnector3">
              <a:avLst>
                <a:gd name="adj1" fmla="val 76778"/>
              </a:avLst>
            </a:prstGeom>
            <a:ln w="1270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모서리가 둥근 직사각형 89"/>
            <p:cNvSpPr/>
            <p:nvPr/>
          </p:nvSpPr>
          <p:spPr>
            <a:xfrm>
              <a:off x="7982703" y="5199023"/>
              <a:ext cx="2203777" cy="138484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 smtClean="0">
                  <a:solidFill>
                    <a:schemeClr val="bg2">
                      <a:lumMod val="50000"/>
                    </a:schemeClr>
                  </a:solidFill>
                </a:rPr>
                <a:t>솔라로드</a:t>
              </a:r>
              <a:r>
                <a:rPr lang="ko-KR" altLang="en-US" b="1" dirty="0" smtClean="0">
                  <a:solidFill>
                    <a:schemeClr val="bg2">
                      <a:lumMod val="50000"/>
                    </a:schemeClr>
                  </a:solidFill>
                </a:rPr>
                <a:t> 활용</a:t>
              </a:r>
              <a:endParaRPr lang="en-US" altLang="ko-KR" b="1" dirty="0" smtClean="0">
                <a:solidFill>
                  <a:schemeClr val="bg2">
                    <a:lumMod val="50000"/>
                  </a:schemeClr>
                </a:solidFill>
              </a:endParaRPr>
            </a:p>
            <a:p>
              <a:pPr algn="ctr"/>
              <a:r>
                <a:rPr lang="ko-KR" altLang="en-US" b="1" dirty="0" smtClean="0">
                  <a:solidFill>
                    <a:schemeClr val="bg2">
                      <a:lumMod val="50000"/>
                    </a:schemeClr>
                  </a:solidFill>
                </a:rPr>
                <a:t>전기 구동 이동수단</a:t>
              </a:r>
              <a:endParaRPr lang="en-US" altLang="ko-KR" b="1" dirty="0" smtClean="0">
                <a:solidFill>
                  <a:schemeClr val="bg2">
                    <a:lumMod val="50000"/>
                  </a:schemeClr>
                </a:solidFill>
              </a:endParaRPr>
            </a:p>
            <a:p>
              <a:pPr algn="ctr"/>
              <a:r>
                <a:rPr lang="en-US" altLang="ko-KR" b="1" dirty="0" smtClean="0">
                  <a:solidFill>
                    <a:schemeClr val="bg2">
                      <a:lumMod val="50000"/>
                    </a:schemeClr>
                  </a:solidFill>
                </a:rPr>
                <a:t>(</a:t>
              </a:r>
              <a:r>
                <a:rPr lang="ko-KR" altLang="en-US" b="1" dirty="0" smtClean="0">
                  <a:solidFill>
                    <a:schemeClr val="bg2">
                      <a:lumMod val="50000"/>
                    </a:schemeClr>
                  </a:solidFill>
                </a:rPr>
                <a:t>이하 전동기</a:t>
              </a:r>
              <a:r>
                <a:rPr lang="en-US" altLang="ko-KR" b="1" dirty="0" smtClean="0">
                  <a:solidFill>
                    <a:schemeClr val="bg2">
                      <a:lumMod val="50000"/>
                    </a:schemeClr>
                  </a:solidFill>
                </a:rPr>
                <a:t>)</a:t>
              </a:r>
            </a:p>
            <a:p>
              <a:pPr algn="ctr"/>
              <a:r>
                <a:rPr lang="ko-KR" altLang="en-US" b="1" dirty="0" smtClean="0">
                  <a:solidFill>
                    <a:schemeClr val="bg2">
                      <a:lumMod val="50000"/>
                    </a:schemeClr>
                  </a:solidFill>
                </a:rPr>
                <a:t>충전 및 대여소</a:t>
              </a:r>
              <a:endParaRPr lang="en-US" altLang="ko-KR" b="1" dirty="0" smtClean="0">
                <a:solidFill>
                  <a:schemeClr val="bg2">
                    <a:lumMod val="50000"/>
                  </a:schemeClr>
                </a:solidFill>
              </a:endParaRPr>
            </a:p>
            <a:p>
              <a:pPr algn="ctr"/>
              <a:r>
                <a:rPr lang="ko-KR" altLang="en-US" b="1" dirty="0" smtClean="0">
                  <a:solidFill>
                    <a:schemeClr val="bg2">
                      <a:lumMod val="50000"/>
                    </a:schemeClr>
                  </a:solidFill>
                </a:rPr>
                <a:t>설치</a:t>
              </a:r>
              <a:endParaRPr lang="en-US" altLang="ko-KR" b="1" dirty="0" smtClean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77" name="꺾인 연결선 76"/>
          <p:cNvCxnSpPr>
            <a:stCxn id="15" idx="2"/>
            <a:endCxn id="19" idx="1"/>
          </p:cNvCxnSpPr>
          <p:nvPr/>
        </p:nvCxnSpPr>
        <p:spPr>
          <a:xfrm rot="16200000" flipH="1">
            <a:off x="1852597" y="1694071"/>
            <a:ext cx="1242094" cy="2224661"/>
          </a:xfrm>
          <a:prstGeom prst="bentConnector2">
            <a:avLst/>
          </a:prstGeom>
          <a:ln w="1270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 99"/>
          <p:cNvCxnSpPr>
            <a:stCxn id="38" idx="2"/>
            <a:endCxn id="90" idx="0"/>
          </p:cNvCxnSpPr>
          <p:nvPr/>
        </p:nvCxnSpPr>
        <p:spPr>
          <a:xfrm rot="5400000">
            <a:off x="10215118" y="4447071"/>
            <a:ext cx="642856" cy="877680"/>
          </a:xfrm>
          <a:prstGeom prst="bentConnector3">
            <a:avLst/>
          </a:prstGeom>
          <a:ln w="63500">
            <a:solidFill>
              <a:schemeClr val="accent4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0277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5565</TotalTime>
  <Words>2133</Words>
  <Application>Microsoft Office PowerPoint</Application>
  <PresentationFormat>와이드스크린</PresentationFormat>
  <Paragraphs>464</Paragraphs>
  <Slides>34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9" baseType="lpstr">
      <vt:lpstr>맑은 고딕</vt:lpstr>
      <vt:lpstr>맑은 고딕 (본문)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Park Geun O</cp:lastModifiedBy>
  <cp:revision>554</cp:revision>
  <dcterms:created xsi:type="dcterms:W3CDTF">2018-08-02T07:05:36Z</dcterms:created>
  <dcterms:modified xsi:type="dcterms:W3CDTF">2019-07-22T07:45:16Z</dcterms:modified>
</cp:coreProperties>
</file>